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3"/>
  </p:notesMasterIdLst>
  <p:handoutMasterIdLst>
    <p:handoutMasterId r:id="rId94"/>
  </p:handoutMasterIdLst>
  <p:sldIdLst>
    <p:sldId id="259" r:id="rId2"/>
    <p:sldId id="408" r:id="rId3"/>
    <p:sldId id="410" r:id="rId4"/>
    <p:sldId id="288" r:id="rId5"/>
    <p:sldId id="289" r:id="rId6"/>
    <p:sldId id="292" r:id="rId7"/>
    <p:sldId id="304" r:id="rId8"/>
    <p:sldId id="418" r:id="rId9"/>
    <p:sldId id="312" r:id="rId10"/>
    <p:sldId id="412" r:id="rId11"/>
    <p:sldId id="416" r:id="rId12"/>
    <p:sldId id="417" r:id="rId13"/>
    <p:sldId id="318" r:id="rId14"/>
    <p:sldId id="325" r:id="rId15"/>
    <p:sldId id="342" r:id="rId16"/>
    <p:sldId id="332" r:id="rId17"/>
    <p:sldId id="333" r:id="rId18"/>
    <p:sldId id="335" r:id="rId19"/>
    <p:sldId id="423" r:id="rId20"/>
    <p:sldId id="343" r:id="rId21"/>
    <p:sldId id="353" r:id="rId22"/>
    <p:sldId id="354" r:id="rId23"/>
    <p:sldId id="362" r:id="rId24"/>
    <p:sldId id="355" r:id="rId25"/>
    <p:sldId id="356" r:id="rId26"/>
    <p:sldId id="424" r:id="rId27"/>
    <p:sldId id="388" r:id="rId28"/>
    <p:sldId id="389" r:id="rId29"/>
    <p:sldId id="390" r:id="rId30"/>
    <p:sldId id="382" r:id="rId31"/>
    <p:sldId id="376" r:id="rId32"/>
    <p:sldId id="426" r:id="rId33"/>
    <p:sldId id="364" r:id="rId34"/>
    <p:sldId id="377" r:id="rId35"/>
    <p:sldId id="378" r:id="rId36"/>
    <p:sldId id="443" r:id="rId37"/>
    <p:sldId id="422" r:id="rId38"/>
    <p:sldId id="427" r:id="rId39"/>
    <p:sldId id="428" r:id="rId40"/>
    <p:sldId id="429" r:id="rId41"/>
    <p:sldId id="430" r:id="rId42"/>
    <p:sldId id="431" r:id="rId43"/>
    <p:sldId id="432" r:id="rId44"/>
    <p:sldId id="433" r:id="rId45"/>
    <p:sldId id="434" r:id="rId46"/>
    <p:sldId id="435" r:id="rId47"/>
    <p:sldId id="436" r:id="rId48"/>
    <p:sldId id="437" r:id="rId49"/>
    <p:sldId id="438" r:id="rId50"/>
    <p:sldId id="439" r:id="rId51"/>
    <p:sldId id="440" r:id="rId52"/>
    <p:sldId id="441" r:id="rId53"/>
    <p:sldId id="444" r:id="rId54"/>
    <p:sldId id="445" r:id="rId55"/>
    <p:sldId id="446" r:id="rId56"/>
    <p:sldId id="447" r:id="rId57"/>
    <p:sldId id="448" r:id="rId58"/>
    <p:sldId id="449" r:id="rId59"/>
    <p:sldId id="450" r:id="rId60"/>
    <p:sldId id="451" r:id="rId61"/>
    <p:sldId id="452" r:id="rId62"/>
    <p:sldId id="453" r:id="rId63"/>
    <p:sldId id="454" r:id="rId64"/>
    <p:sldId id="455" r:id="rId65"/>
    <p:sldId id="456" r:id="rId66"/>
    <p:sldId id="457" r:id="rId67"/>
    <p:sldId id="458" r:id="rId68"/>
    <p:sldId id="459" r:id="rId69"/>
    <p:sldId id="460" r:id="rId70"/>
    <p:sldId id="461" r:id="rId71"/>
    <p:sldId id="462" r:id="rId72"/>
    <p:sldId id="463" r:id="rId73"/>
    <p:sldId id="464" r:id="rId74"/>
    <p:sldId id="465" r:id="rId75"/>
    <p:sldId id="466" r:id="rId76"/>
    <p:sldId id="467" r:id="rId77"/>
    <p:sldId id="468" r:id="rId78"/>
    <p:sldId id="469" r:id="rId79"/>
    <p:sldId id="470" r:id="rId80"/>
    <p:sldId id="471" r:id="rId81"/>
    <p:sldId id="472" r:id="rId82"/>
    <p:sldId id="473" r:id="rId83"/>
    <p:sldId id="474" r:id="rId84"/>
    <p:sldId id="475" r:id="rId85"/>
    <p:sldId id="476" r:id="rId86"/>
    <p:sldId id="477" r:id="rId87"/>
    <p:sldId id="478" r:id="rId88"/>
    <p:sldId id="479" r:id="rId89"/>
    <p:sldId id="480" r:id="rId90"/>
    <p:sldId id="481" r:id="rId91"/>
    <p:sldId id="482" r:id="rId9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577">
          <p15:clr>
            <a:srgbClr val="A4A3A4"/>
          </p15:clr>
        </p15:guide>
        <p15:guide id="2" pos="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164"/>
    <a:srgbClr val="E3005E"/>
    <a:srgbClr val="000000"/>
    <a:srgbClr val="969696"/>
    <a:srgbClr val="003399"/>
    <a:srgbClr val="0000CC"/>
    <a:srgbClr val="A6A7AA"/>
    <a:srgbClr val="3A90D6"/>
    <a:srgbClr val="B2B2B2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54" autoAdjust="0"/>
    <p:restoredTop sz="82314" autoAdjust="0"/>
  </p:normalViewPr>
  <p:slideViewPr>
    <p:cSldViewPr>
      <p:cViewPr varScale="1">
        <p:scale>
          <a:sx n="75" d="100"/>
          <a:sy n="75" d="100"/>
        </p:scale>
        <p:origin x="-1416" y="-96"/>
      </p:cViewPr>
      <p:guideLst>
        <p:guide orient="horz" pos="3577"/>
        <p:guide pos="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57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E6E7E-8F3B-423B-9103-9F561A0DD5E4}" type="datetimeFigureOut">
              <a:rPr lang="cs-CZ" smtClean="0"/>
              <a:pPr/>
              <a:t>17.6.2015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0A57CD-0D2E-4516-B57A-B3B221FFDE43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305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315BF-6755-4D9F-A937-4AA4B992ABD2}" type="datetimeFigureOut">
              <a:rPr lang="cs-CZ" smtClean="0"/>
              <a:pPr/>
              <a:t>17.6.2015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ADCBF-23A7-4E0A-BBD1-39A901D1606F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4465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ADCBF-23A7-4E0A-BBD1-39A901D1606F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128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ADCBF-23A7-4E0A-BBD1-39A901D1606F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198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ADCBF-23A7-4E0A-BBD1-39A901D1606F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128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ADCBF-23A7-4E0A-BBD1-39A901D1606F}" type="slidenum">
              <a:rPr lang="cs-CZ" smtClean="0"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6631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ADCBF-23A7-4E0A-BBD1-39A901D1606F}" type="slidenum">
              <a:rPr lang="cs-CZ" smtClean="0"/>
              <a:t>69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128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FADCBF-23A7-4E0A-BBD1-39A901D1606F}" type="slidenum">
              <a:rPr lang="cs-CZ" smtClean="0"/>
              <a:t>91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663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641502" y="233646"/>
            <a:ext cx="7347440" cy="1071372"/>
          </a:xfrm>
        </p:spPr>
        <p:txBody>
          <a:bodyPr wrap="none" lIns="0" tIns="0" bIns="0">
            <a:normAutofit/>
          </a:bodyPr>
          <a:lstStyle>
            <a:lvl1pPr algn="r">
              <a:defRPr sz="3200" cap="all" spc="-100" normalizeH="0" baseline="0">
                <a:solidFill>
                  <a:srgbClr val="28316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72" y="6118837"/>
            <a:ext cx="11398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30" y="233645"/>
            <a:ext cx="1299972" cy="1071372"/>
          </a:xfrm>
          <a:prstGeom prst="rect">
            <a:avLst/>
          </a:prstGeom>
        </p:spPr>
      </p:pic>
      <p:grpSp>
        <p:nvGrpSpPr>
          <p:cNvPr id="4" name="Skupina 3"/>
          <p:cNvGrpSpPr/>
          <p:nvPr userDrawn="1"/>
        </p:nvGrpSpPr>
        <p:grpSpPr>
          <a:xfrm>
            <a:off x="476545" y="1557382"/>
            <a:ext cx="8676207" cy="4428638"/>
            <a:chOff x="476545" y="1557382"/>
            <a:chExt cx="8676207" cy="4428638"/>
          </a:xfrm>
        </p:grpSpPr>
        <p:pic>
          <p:nvPicPr>
            <p:cNvPr id="6" name="Picture 2"/>
            <p:cNvPicPr>
              <a:picLocks noChangeAspect="1" noChangeArrowheads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352" y="1557382"/>
              <a:ext cx="8672400" cy="38137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" name="Picture 2"/>
            <p:cNvPicPr>
              <a:picLocks noChangeArrowheads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58"/>
            <a:stretch/>
          </p:blipFill>
          <p:spPr bwMode="auto">
            <a:xfrm>
              <a:off x="476545" y="5371940"/>
              <a:ext cx="8672400" cy="614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336720" y="6233136"/>
            <a:ext cx="2645770" cy="365125"/>
          </a:xfrm>
          <a:prstGeom prst="rect">
            <a:avLst/>
          </a:prstGeom>
        </p:spPr>
        <p:txBody>
          <a:bodyPr/>
          <a:lstStyle>
            <a:lvl1pPr>
              <a:defRPr lang="cs-CZ" sz="1800" b="1" i="0" u="none" strike="noStrike" baseline="0" smtClean="0">
                <a:solidFill>
                  <a:srgbClr val="283164"/>
                </a:solidFill>
              </a:defRPr>
            </a:lvl1pPr>
          </a:lstStyle>
          <a:p>
            <a:r>
              <a:rPr lang="cs-CZ" dirty="0" smtClean="0"/>
              <a:t>Sloužíme Vám s radostí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9780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Klepnutím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47155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617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151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476250" y="1584325"/>
            <a:ext cx="8191500" cy="4184650"/>
          </a:xfrm>
        </p:spPr>
        <p:txBody>
          <a:bodyPr/>
          <a:lstStyle>
            <a:lvl2pPr marL="792000">
              <a:defRPr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0278745" y="1211379"/>
            <a:ext cx="12597490" cy="91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6522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16976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 userDrawn="1"/>
        </p:nvSpPr>
        <p:spPr>
          <a:xfrm>
            <a:off x="7182290" y="143635"/>
            <a:ext cx="1800200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 hasCustomPrompt="1"/>
          </p:nvPr>
        </p:nvSpPr>
        <p:spPr>
          <a:xfrm>
            <a:off x="484978" y="2646040"/>
            <a:ext cx="6967341" cy="1143000"/>
          </a:xfrm>
        </p:spPr>
        <p:txBody>
          <a:bodyPr/>
          <a:lstStyle>
            <a:lvl1pPr>
              <a:defRPr spc="100" baseline="0"/>
            </a:lvl1pPr>
          </a:lstStyle>
          <a:p>
            <a:r>
              <a:rPr lang="cs-CZ" dirty="0" smtClean="0"/>
              <a:t>Kliknutím lze upravit styl. </a:t>
            </a:r>
            <a:br>
              <a:rPr lang="cs-CZ" dirty="0" smtClean="0"/>
            </a:br>
            <a:r>
              <a:rPr lang="cs-CZ" dirty="0" smtClean="0"/>
              <a:t>Závěrečný </a:t>
            </a:r>
            <a:r>
              <a:rPr lang="cs-CZ" dirty="0" err="1" smtClean="0"/>
              <a:t>slide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30" y="233645"/>
            <a:ext cx="1299972" cy="107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469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81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9392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724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5295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20919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606" y="5816687"/>
            <a:ext cx="8665200" cy="627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84978" y="287841"/>
            <a:ext cx="6967341" cy="1143000"/>
          </a:xfrm>
          <a:prstGeom prst="rect">
            <a:avLst/>
          </a:prstGeom>
        </p:spPr>
        <p:txBody>
          <a:bodyPr vert="horz" wrap="none" lIns="0" tIns="45720" rIns="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84979" y="1583796"/>
            <a:ext cx="8201820" cy="418546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3280" y="323655"/>
            <a:ext cx="1299972" cy="1071372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6924404" y="6442948"/>
            <a:ext cx="18452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b="1" dirty="0" smtClean="0">
                <a:solidFill>
                  <a:srgbClr val="283164"/>
                </a:solidFill>
              </a:rPr>
              <a:t>www.renomia.cz</a:t>
            </a:r>
            <a:endParaRPr lang="cs-CZ" sz="1200" b="1" dirty="0">
              <a:solidFill>
                <a:srgbClr val="283164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84979" y="6456848"/>
            <a:ext cx="4402056" cy="246221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l"/>
            <a:r>
              <a:rPr lang="cs-CZ" sz="1000" b="0" dirty="0" smtClean="0">
                <a:solidFill>
                  <a:srgbClr val="283164"/>
                </a:solidFill>
              </a:rPr>
              <a:t>KOMPLEXNÍ SLUŽBY</a:t>
            </a:r>
            <a:r>
              <a:rPr lang="cs-CZ" sz="1000" b="0" baseline="0" dirty="0" smtClean="0">
                <a:solidFill>
                  <a:srgbClr val="283164"/>
                </a:solidFill>
              </a:rPr>
              <a:t> V OBLASTI POJIŠTĚNÍ A RISK MANAGEMENTU</a:t>
            </a:r>
            <a:endParaRPr lang="cs-CZ" sz="1000" b="0" dirty="0">
              <a:solidFill>
                <a:srgbClr val="2831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471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200" kern="1200" cap="all" spc="-100" baseline="0">
          <a:solidFill>
            <a:srgbClr val="28316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10000"/>
        </a:lnSpc>
        <a:spcBef>
          <a:spcPts val="0"/>
        </a:spcBef>
        <a:buClr>
          <a:srgbClr val="0054A6"/>
        </a:buClr>
        <a:buSzPct val="85000"/>
        <a:buFont typeface="Calibri" pitchFamily="34" charset="0"/>
        <a:buChar char="●"/>
        <a:defRPr lang="cs-CZ" sz="2600" kern="1200" dirty="0" smtClean="0">
          <a:solidFill>
            <a:srgbClr val="283164"/>
          </a:solidFill>
          <a:latin typeface="+mn-lt"/>
          <a:ea typeface="+mn-ea"/>
          <a:cs typeface="+mn-cs"/>
        </a:defRPr>
      </a:lvl1pPr>
      <a:lvl2pPr marL="792000" indent="-285750" algn="l" defTabSz="914400" rtl="0" eaLnBrk="1" latinLnBrk="0" hangingPunct="1">
        <a:lnSpc>
          <a:spcPct val="90000"/>
        </a:lnSpc>
        <a:spcBef>
          <a:spcPts val="0"/>
        </a:spcBef>
        <a:buClr>
          <a:srgbClr val="6B6360"/>
        </a:buClr>
        <a:buSzPct val="85000"/>
        <a:buFont typeface="Calibri" pitchFamily="34" charset="0"/>
        <a:buChar char="●"/>
        <a:defRPr lang="cs-CZ" sz="2600" kern="1200" dirty="0" smtClean="0">
          <a:solidFill>
            <a:srgbClr val="28316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•"/>
        <a:defRPr lang="cs-CZ" sz="2600" kern="1200" dirty="0" smtClean="0">
          <a:solidFill>
            <a:srgbClr val="28316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–"/>
        <a:defRPr lang="cs-CZ" sz="2600" kern="1200" dirty="0" smtClean="0">
          <a:solidFill>
            <a:srgbClr val="28316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ct val="20000"/>
        </a:spcBef>
        <a:buFont typeface="Arial" pitchFamily="34" charset="0"/>
        <a:buChar char="»"/>
        <a:defRPr lang="cs-CZ" sz="2600" kern="1200" dirty="0" smtClean="0">
          <a:solidFill>
            <a:srgbClr val="28316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969696"/>
                </a:solidFill>
              </a:rPr>
              <a:t>Komplexní služby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>
                <a:solidFill>
                  <a:srgbClr val="283164"/>
                </a:solidFill>
              </a:rPr>
              <a:t>v oblasti pojištění a risk managementu</a:t>
            </a:r>
            <a:endParaRPr lang="cs-CZ" dirty="0">
              <a:solidFill>
                <a:srgbClr val="2831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446930" y="6233136"/>
            <a:ext cx="2715580" cy="365125"/>
          </a:xfrm>
          <a:prstGeom prst="rect">
            <a:avLst/>
          </a:prstGeom>
        </p:spPr>
        <p:txBody>
          <a:bodyPr/>
          <a:lstStyle/>
          <a:p>
            <a:r>
              <a:rPr lang="cs-CZ" dirty="0" smtClean="0"/>
              <a:t>Sloužíme Vám s radostí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6565" y="5448166"/>
            <a:ext cx="8370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>
                <a:solidFill>
                  <a:schemeClr val="bg1"/>
                </a:solidFill>
              </a:rPr>
              <a:t>Povinnost k náhradě újmy a pojištění obecné odpovědnosti 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0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76250" y="1484784"/>
            <a:ext cx="8191500" cy="428419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100" b="1" dirty="0" smtClean="0"/>
              <a:t>Výše náhrady škody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Náhrada škody zahrnuje </a:t>
            </a:r>
            <a:r>
              <a:rPr lang="cs-CZ" b="1" dirty="0" smtClean="0"/>
              <a:t>skutečnou škodu</a:t>
            </a:r>
            <a:r>
              <a:rPr lang="cs-CZ" dirty="0" smtClean="0"/>
              <a:t> a </a:t>
            </a:r>
            <a:r>
              <a:rPr lang="cs-CZ" b="1" dirty="0" smtClean="0"/>
              <a:t>ušlý zisk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 smtClean="0"/>
              <a:t>Hradí se </a:t>
            </a:r>
            <a:r>
              <a:rPr lang="cs-CZ" b="1" dirty="0" smtClean="0"/>
              <a:t>obvyklá cena </a:t>
            </a:r>
            <a:r>
              <a:rPr lang="cs-CZ" dirty="0" smtClean="0"/>
              <a:t>věci a </a:t>
            </a:r>
            <a:r>
              <a:rPr lang="cs-CZ" b="1" dirty="0" smtClean="0"/>
              <a:t>účelně vynaložené náklady</a:t>
            </a:r>
            <a:r>
              <a:rPr lang="cs-CZ" dirty="0" smtClean="0"/>
              <a:t>, které musí být k</a:t>
            </a:r>
          </a:p>
          <a:p>
            <a:pPr>
              <a:buNone/>
            </a:pPr>
            <a:r>
              <a:rPr lang="cs-CZ" dirty="0" smtClean="0"/>
              <a:t>obnovení funkčnosti věci vynaloženy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Nová právní úprava tak navazuje </a:t>
            </a:r>
            <a:r>
              <a:rPr lang="cs-CZ" b="1" dirty="0"/>
              <a:t>na nález Ústavního soudu</a:t>
            </a:r>
            <a:r>
              <a:rPr lang="cs-CZ" dirty="0"/>
              <a:t>, ve </a:t>
            </a:r>
            <a:r>
              <a:rPr lang="cs-CZ" dirty="0" smtClean="0"/>
              <a:t>kterém</a:t>
            </a:r>
          </a:p>
          <a:p>
            <a:pPr>
              <a:buNone/>
            </a:pPr>
            <a:r>
              <a:rPr lang="cs-CZ" dirty="0"/>
              <a:t>s</a:t>
            </a:r>
            <a:r>
              <a:rPr lang="cs-CZ" dirty="0" smtClean="0"/>
              <a:t>e posuzovalo </a:t>
            </a:r>
            <a:r>
              <a:rPr lang="cs-CZ" b="1" dirty="0" smtClean="0"/>
              <a:t>hledisko </a:t>
            </a:r>
            <a:r>
              <a:rPr lang="cs-CZ" b="1" dirty="0"/>
              <a:t>účelnosti </a:t>
            </a:r>
            <a:r>
              <a:rPr lang="cs-CZ" dirty="0"/>
              <a:t>nákladů vynaložených na </a:t>
            </a:r>
            <a:r>
              <a:rPr lang="cs-CZ" dirty="0" smtClean="0"/>
              <a:t>opravu</a:t>
            </a:r>
          </a:p>
          <a:p>
            <a:pPr>
              <a:buNone/>
            </a:pPr>
            <a:r>
              <a:rPr lang="cs-CZ" dirty="0" smtClean="0"/>
              <a:t>havarovaného </a:t>
            </a:r>
            <a:r>
              <a:rPr lang="cs-CZ" dirty="0"/>
              <a:t>použitého </a:t>
            </a:r>
            <a:r>
              <a:rPr lang="cs-CZ" dirty="0" smtClean="0"/>
              <a:t>automobilu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Důvodová zpráva k NOZ </a:t>
            </a:r>
            <a:r>
              <a:rPr lang="cs-CZ" dirty="0" smtClean="0"/>
              <a:t>odkazuje </a:t>
            </a:r>
            <a:r>
              <a:rPr lang="cs-CZ" dirty="0"/>
              <a:t>na praxi běžnou v zahraničí, podle které </a:t>
            </a:r>
            <a:r>
              <a:rPr lang="cs-CZ" b="1" dirty="0" smtClean="0"/>
              <a:t>může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náhrada </a:t>
            </a:r>
            <a:r>
              <a:rPr lang="cs-CZ" b="1" dirty="0"/>
              <a:t>škody převýšit obvyklou cenu </a:t>
            </a:r>
            <a:r>
              <a:rPr lang="cs-CZ" dirty="0"/>
              <a:t>poškozené věci až </a:t>
            </a:r>
            <a:r>
              <a:rPr lang="cs-CZ" b="1" dirty="0"/>
              <a:t>o jednu třetinu</a:t>
            </a:r>
          </a:p>
          <a:p>
            <a:pPr>
              <a:buNone/>
            </a:pPr>
            <a:endParaRPr lang="cs-CZ" sz="2800" dirty="0"/>
          </a:p>
          <a:p>
            <a:pP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9755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39552" y="1268760"/>
            <a:ext cx="8119492" cy="4464496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cs-CZ" sz="7400" b="1" dirty="0" smtClean="0"/>
              <a:t>Náhrada při ublížení na zdraví a usmrcení</a:t>
            </a:r>
          </a:p>
          <a:p>
            <a:pPr>
              <a:buNone/>
            </a:pPr>
            <a:endParaRPr lang="cs-CZ" sz="3400" dirty="0"/>
          </a:p>
          <a:p>
            <a:pPr>
              <a:buNone/>
            </a:pPr>
            <a:r>
              <a:rPr lang="cs-CZ" sz="5500" b="1" dirty="0" smtClean="0"/>
              <a:t>Ublížení na zdraví a usmrcení představují zvláštní formu nemajetkové újmy</a:t>
            </a:r>
          </a:p>
          <a:p>
            <a:pPr>
              <a:buNone/>
            </a:pPr>
            <a:endParaRPr lang="cs-CZ" sz="5500" dirty="0"/>
          </a:p>
          <a:p>
            <a:pPr>
              <a:buNone/>
            </a:pPr>
            <a:r>
              <a:rPr lang="cs-CZ" sz="5500" b="1" dirty="0" smtClean="0"/>
              <a:t>Zrušeno paušální ohodnocení náhrady</a:t>
            </a:r>
          </a:p>
          <a:p>
            <a:pPr>
              <a:buNone/>
            </a:pPr>
            <a:endParaRPr lang="cs-CZ" sz="5500" dirty="0"/>
          </a:p>
          <a:p>
            <a:pPr>
              <a:buNone/>
            </a:pPr>
            <a:r>
              <a:rPr lang="cs-CZ" sz="5500" dirty="0" smtClean="0"/>
              <a:t>Dřívější právní úprava obsažená v občanském zákoníku a „</a:t>
            </a:r>
            <a:r>
              <a:rPr lang="cs-CZ" sz="5500" b="1" dirty="0" smtClean="0"/>
              <a:t>bodové vyhlášce</a:t>
            </a:r>
            <a:r>
              <a:rPr lang="cs-CZ" sz="5500" dirty="0" smtClean="0"/>
              <a:t>“ pro</a:t>
            </a:r>
          </a:p>
          <a:p>
            <a:pPr>
              <a:buNone/>
            </a:pPr>
            <a:r>
              <a:rPr lang="cs-CZ" sz="5500" b="1" dirty="0" smtClean="0"/>
              <a:t>bolestné</a:t>
            </a:r>
            <a:r>
              <a:rPr lang="cs-CZ" sz="5500" dirty="0" smtClean="0"/>
              <a:t> a </a:t>
            </a:r>
            <a:r>
              <a:rPr lang="cs-CZ" sz="5500" b="1" dirty="0" smtClean="0"/>
              <a:t>ztížení společenského uplatnění</a:t>
            </a:r>
            <a:r>
              <a:rPr lang="cs-CZ" sz="5500" dirty="0" smtClean="0"/>
              <a:t> silně limitovala výši náhrady</a:t>
            </a:r>
          </a:p>
          <a:p>
            <a:pPr>
              <a:buNone/>
            </a:pPr>
            <a:endParaRPr lang="cs-CZ" sz="5500" dirty="0"/>
          </a:p>
          <a:p>
            <a:pPr>
              <a:buNone/>
            </a:pPr>
            <a:r>
              <a:rPr lang="cs-CZ" sz="5500" dirty="0"/>
              <a:t>Částky, které byly dle </a:t>
            </a:r>
            <a:r>
              <a:rPr lang="cs-CZ" sz="5500" b="1" dirty="0"/>
              <a:t>bodové vyhlášky  </a:t>
            </a:r>
            <a:r>
              <a:rPr lang="cs-CZ" sz="5500" dirty="0"/>
              <a:t>v případě </a:t>
            </a:r>
            <a:r>
              <a:rPr lang="cs-CZ" sz="5500" b="1" dirty="0"/>
              <a:t>bolestného a ztížení </a:t>
            </a:r>
            <a:r>
              <a:rPr lang="cs-CZ" sz="5500" b="1" dirty="0" smtClean="0"/>
              <a:t>společenského</a:t>
            </a:r>
          </a:p>
          <a:p>
            <a:pPr>
              <a:buNone/>
            </a:pPr>
            <a:r>
              <a:rPr lang="cs-CZ" sz="5500" b="1" dirty="0" smtClean="0"/>
              <a:t>uplatnění </a:t>
            </a:r>
            <a:r>
              <a:rPr lang="cs-CZ" sz="5500" dirty="0"/>
              <a:t>maximálně poskytovány, byly </a:t>
            </a:r>
            <a:r>
              <a:rPr lang="cs-CZ" sz="5500" b="1" dirty="0"/>
              <a:t>velmi podhodnocené </a:t>
            </a:r>
            <a:r>
              <a:rPr lang="cs-CZ" sz="5500" dirty="0"/>
              <a:t>a </a:t>
            </a:r>
            <a:r>
              <a:rPr lang="cs-CZ" sz="5500" dirty="0" smtClean="0"/>
              <a:t>neodpovídaly</a:t>
            </a:r>
          </a:p>
          <a:p>
            <a:pPr>
              <a:buNone/>
            </a:pPr>
            <a:r>
              <a:rPr lang="cs-CZ" sz="5500" dirty="0" smtClean="0"/>
              <a:t>potřebám současné společnosti</a:t>
            </a:r>
            <a:endParaRPr lang="cs-CZ" sz="5500" dirty="0"/>
          </a:p>
          <a:p>
            <a:pPr>
              <a:buNone/>
            </a:pPr>
            <a:endParaRPr lang="cs-CZ" sz="5500" i="1" dirty="0"/>
          </a:p>
          <a:p>
            <a:pPr>
              <a:buNone/>
            </a:pPr>
            <a:r>
              <a:rPr lang="cs-CZ" sz="5500" dirty="0"/>
              <a:t>Částky mohly být zvýšeny pouze za zcela mimořádných okolností</a:t>
            </a:r>
          </a:p>
          <a:p>
            <a:pPr>
              <a:buNone/>
            </a:pPr>
            <a:endParaRPr lang="cs-CZ" sz="5500" dirty="0"/>
          </a:p>
          <a:p>
            <a:pPr>
              <a:buNone/>
            </a:pPr>
            <a:r>
              <a:rPr lang="cs-CZ" sz="5500" dirty="0"/>
              <a:t>Nyní se připouští, aby soud určil výši náhrady dle svého vlastního uvážení a s </a:t>
            </a:r>
            <a:r>
              <a:rPr lang="cs-CZ" sz="5500" dirty="0" smtClean="0"/>
              <a:t>ohledem</a:t>
            </a:r>
          </a:p>
          <a:p>
            <a:pPr>
              <a:buNone/>
            </a:pPr>
            <a:r>
              <a:rPr lang="cs-CZ" sz="5500" dirty="0" smtClean="0"/>
              <a:t>na </a:t>
            </a:r>
            <a:r>
              <a:rPr lang="cs-CZ" sz="5500" b="1" dirty="0"/>
              <a:t>všechny okolnosti případu</a:t>
            </a:r>
          </a:p>
          <a:p>
            <a:pPr>
              <a:buNone/>
            </a:pPr>
            <a:endParaRPr lang="cs-CZ" sz="4900" i="1" dirty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30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76250" y="1412776"/>
            <a:ext cx="8191500" cy="43561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800" b="1" dirty="0"/>
              <a:t>Náhrada při ublížení na zdraví a </a:t>
            </a:r>
            <a:r>
              <a:rPr lang="cs-CZ" sz="2800" b="1" dirty="0" smtClean="0"/>
              <a:t>usmrcení</a:t>
            </a:r>
          </a:p>
          <a:p>
            <a:pPr>
              <a:buNone/>
            </a:pPr>
            <a:endParaRPr lang="cs-CZ" sz="2200" b="1" dirty="0"/>
          </a:p>
          <a:p>
            <a:pPr>
              <a:buNone/>
            </a:pPr>
            <a:r>
              <a:rPr lang="cs-CZ" sz="2200" dirty="0" smtClean="0"/>
              <a:t>V reakci na novou úpravu byla připravena</a:t>
            </a:r>
            <a:r>
              <a:rPr lang="cs-CZ" sz="2200" b="1" dirty="0" smtClean="0"/>
              <a:t> Metodika Nejvyššího soudu pro</a:t>
            </a:r>
          </a:p>
          <a:p>
            <a:pPr>
              <a:buNone/>
            </a:pPr>
            <a:r>
              <a:rPr lang="cs-CZ" sz="2200" b="1" dirty="0" smtClean="0"/>
              <a:t>stanovení náhrady bolestného a ztížení společenského uplatnění</a:t>
            </a:r>
          </a:p>
          <a:p>
            <a:pPr>
              <a:buNone/>
            </a:pPr>
            <a:endParaRPr lang="cs-CZ" sz="2200" b="1" dirty="0"/>
          </a:p>
          <a:p>
            <a:pPr>
              <a:buNone/>
            </a:pPr>
            <a:r>
              <a:rPr lang="cs-CZ" sz="2200" dirty="0" smtClean="0"/>
              <a:t>Metodika </a:t>
            </a:r>
            <a:r>
              <a:rPr lang="cs-CZ" sz="2200" dirty="0"/>
              <a:t>řeší pouze odčinění </a:t>
            </a:r>
            <a:r>
              <a:rPr lang="cs-CZ" sz="2200" b="1" dirty="0"/>
              <a:t>bolesti </a:t>
            </a:r>
            <a:r>
              <a:rPr lang="cs-CZ" sz="2200" dirty="0"/>
              <a:t>a</a:t>
            </a:r>
            <a:r>
              <a:rPr lang="cs-CZ" sz="2200" b="1" dirty="0"/>
              <a:t> ztíženého společenského </a:t>
            </a:r>
            <a:r>
              <a:rPr lang="cs-CZ" sz="2200" b="1" dirty="0" smtClean="0"/>
              <a:t>uplatnění</a:t>
            </a:r>
            <a:r>
              <a:rPr lang="cs-CZ" sz="2200" dirty="0" smtClean="0"/>
              <a:t>,</a:t>
            </a:r>
          </a:p>
          <a:p>
            <a:pPr>
              <a:buNone/>
            </a:pPr>
            <a:r>
              <a:rPr lang="cs-CZ" sz="2200" dirty="0" smtClean="0"/>
              <a:t>nezabývá se však </a:t>
            </a:r>
            <a:r>
              <a:rPr lang="cs-CZ" sz="2200" dirty="0"/>
              <a:t>například </a:t>
            </a:r>
            <a:r>
              <a:rPr lang="cs-CZ" sz="2200" b="1" dirty="0" smtClean="0"/>
              <a:t>duševními útrapami</a:t>
            </a:r>
          </a:p>
          <a:p>
            <a:pPr>
              <a:buNone/>
            </a:pPr>
            <a:endParaRPr lang="cs-CZ" sz="2200" b="1" dirty="0"/>
          </a:p>
          <a:p>
            <a:pPr>
              <a:buNone/>
            </a:pPr>
            <a:r>
              <a:rPr lang="cs-CZ" sz="2200" dirty="0" smtClean="0"/>
              <a:t>Metodika </a:t>
            </a:r>
            <a:r>
              <a:rPr lang="cs-CZ" sz="2200" dirty="0"/>
              <a:t>je rovněž </a:t>
            </a:r>
            <a:r>
              <a:rPr lang="cs-CZ" sz="2200" b="1" dirty="0"/>
              <a:t>vodítkem</a:t>
            </a:r>
            <a:r>
              <a:rPr lang="cs-CZ" sz="2200" dirty="0"/>
              <a:t> pro výši náhrady i v případech, kdy se vše </a:t>
            </a:r>
            <a:r>
              <a:rPr lang="cs-CZ" sz="2200" dirty="0" smtClean="0"/>
              <a:t>vyřeší</a:t>
            </a:r>
          </a:p>
          <a:p>
            <a:pPr>
              <a:buNone/>
            </a:pPr>
            <a:r>
              <a:rPr lang="cs-CZ" sz="2200" b="1" dirty="0"/>
              <a:t>m</a:t>
            </a:r>
            <a:r>
              <a:rPr lang="cs-CZ" sz="2200" b="1" dirty="0" smtClean="0"/>
              <a:t>imosoudně, tedy i cestou pojištění</a:t>
            </a:r>
            <a:endParaRPr lang="cs-CZ" sz="2200" b="1" dirty="0"/>
          </a:p>
          <a:p>
            <a:pPr>
              <a:buNone/>
            </a:pPr>
            <a:endParaRPr lang="cs-CZ" sz="2200" b="1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63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191500" cy="41846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400" b="1" dirty="0"/>
              <a:t>Náhrada při ublížení na zdraví a </a:t>
            </a:r>
            <a:r>
              <a:rPr lang="cs-CZ" sz="2400" b="1" dirty="0" smtClean="0"/>
              <a:t>usmrcení</a:t>
            </a:r>
          </a:p>
          <a:p>
            <a:pPr>
              <a:buNone/>
            </a:pPr>
            <a:endParaRPr lang="cs-CZ" sz="2400" b="1" dirty="0"/>
          </a:p>
          <a:p>
            <a:pPr>
              <a:buNone/>
            </a:pPr>
            <a:r>
              <a:rPr lang="cs-CZ" sz="2200" dirty="0" smtClean="0"/>
              <a:t>V souvislosti s </a:t>
            </a:r>
            <a:r>
              <a:rPr lang="cs-CZ" sz="2200" b="1" dirty="0" smtClean="0"/>
              <a:t>ublížením na zdraví a úmrtím </a:t>
            </a:r>
            <a:r>
              <a:rPr lang="cs-CZ" sz="2200" dirty="0" smtClean="0"/>
              <a:t>přichází v úvahu náhrada následujících nároků: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Bolestné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Ztížení společenského uplatnění</a:t>
            </a:r>
            <a:endParaRPr lang="cs-CZ" sz="2200" dirty="0"/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Osobnostní nemajetková újma (např. zásah do cti, důstojnosti)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Náhrada duševních útrap 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Náhrada za ztrátu na výdělku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Náhrada za ztrátu na důchodu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Účelně vynaložené náklady na léčbu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Náhrada bezplatných prací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Náhrada osobního neštěstí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Náhrada nákladů na výživu pozůstalým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 smtClean="0"/>
              <a:t>Náhrada přiměřených nákladů spojených s pohřbem</a:t>
            </a:r>
            <a:endParaRPr lang="cs-CZ" sz="22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67544" y="1412776"/>
            <a:ext cx="8191500" cy="41846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dirty="0" smtClean="0"/>
              <a:t>Obecná povinnost k náhradě škody</a:t>
            </a:r>
          </a:p>
          <a:p>
            <a:pPr marL="0">
              <a:buNone/>
            </a:pPr>
            <a:endParaRPr lang="cs-CZ" sz="2000" dirty="0" smtClean="0"/>
          </a:p>
          <a:p>
            <a:pPr marL="0">
              <a:buNone/>
            </a:pPr>
            <a:r>
              <a:rPr lang="cs-CZ" sz="2000" dirty="0" smtClean="0"/>
              <a:t>Vzniká </a:t>
            </a:r>
            <a:r>
              <a:rPr lang="cs-CZ" sz="2000" dirty="0"/>
              <a:t>v souvislosti s</a:t>
            </a:r>
            <a:r>
              <a:rPr lang="cs-CZ" sz="2000" b="1" dirty="0"/>
              <a:t> porušením zákona (§ 2910)</a:t>
            </a:r>
          </a:p>
          <a:p>
            <a:pPr marL="0">
              <a:buNone/>
            </a:pPr>
            <a:endParaRPr lang="cs-CZ" sz="2000" dirty="0"/>
          </a:p>
          <a:p>
            <a:pPr marL="0">
              <a:buNone/>
            </a:pPr>
            <a:r>
              <a:rPr lang="cs-CZ" sz="2000" dirty="0"/>
              <a:t>Škůdce, který vlastním </a:t>
            </a:r>
            <a:r>
              <a:rPr lang="cs-CZ" sz="2000" b="1" dirty="0"/>
              <a:t>zaviněním</a:t>
            </a:r>
            <a:r>
              <a:rPr lang="cs-CZ" sz="2000" dirty="0"/>
              <a:t> </a:t>
            </a:r>
            <a:r>
              <a:rPr lang="cs-CZ" sz="2000" b="1" dirty="0"/>
              <a:t>poruší povinnost stanovenou zákonem </a:t>
            </a:r>
            <a:r>
              <a:rPr lang="cs-CZ" sz="2000" dirty="0"/>
              <a:t>a zasáhne tak do práva jiné osoby, nahradí poškozenému, co tím způsobil</a:t>
            </a:r>
            <a:endParaRPr lang="cs-CZ" sz="2000" b="1" dirty="0"/>
          </a:p>
          <a:p>
            <a:pPr marL="0">
              <a:buNone/>
            </a:pPr>
            <a:endParaRPr lang="cs-CZ" sz="2000" b="1" dirty="0"/>
          </a:p>
          <a:p>
            <a:pPr marL="0">
              <a:buNone/>
            </a:pPr>
            <a:r>
              <a:rPr lang="cs-CZ" sz="2000" dirty="0"/>
              <a:t>Předpokládá se </a:t>
            </a:r>
            <a:r>
              <a:rPr lang="cs-CZ" sz="2000" b="1" dirty="0"/>
              <a:t>zavinění ve formě nedbalosti (§ 2911)</a:t>
            </a:r>
          </a:p>
          <a:p>
            <a:pPr marL="0">
              <a:buNone/>
            </a:pPr>
            <a:endParaRPr lang="cs-CZ" sz="2000" dirty="0"/>
          </a:p>
          <a:p>
            <a:pPr marL="0">
              <a:buNone/>
            </a:pPr>
            <a:r>
              <a:rPr lang="cs-CZ" sz="2000" b="1" dirty="0"/>
              <a:t>Každý je povinen předcházet vzniku újmy (§ 2900)</a:t>
            </a:r>
          </a:p>
          <a:p>
            <a:pPr marL="0">
              <a:buNone/>
            </a:pPr>
            <a:endParaRPr lang="cs-CZ" sz="2000" dirty="0"/>
          </a:p>
          <a:p>
            <a:pPr marL="0">
              <a:buNone/>
            </a:pPr>
            <a:r>
              <a:rPr lang="cs-CZ" sz="2000" i="1" dirty="0"/>
              <a:t>„Každý je povinen počínat si při svém konání tak, aby nedošlo k nedůvodné újmě na svobodě, životě, zdraví nebo na vlastnictví jiného“ 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Zvláštní případy vzniku škody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478904"/>
              </p:ext>
            </p:extLst>
          </p:nvPr>
        </p:nvGraphicFramePr>
        <p:xfrm>
          <a:off x="467544" y="1340768"/>
          <a:ext cx="8208912" cy="4432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4104456"/>
              </a:tblGrid>
              <a:tr h="419188"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Přehled zvláštních případů vzniku škody</a:t>
                      </a:r>
                      <a:r>
                        <a:rPr lang="cs-CZ" baseline="0" dirty="0" smtClean="0"/>
                        <a:t> dle občanského zákoníku</a:t>
                      </a:r>
                      <a:endParaRPr lang="cs-CZ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911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Původní</a:t>
                      </a:r>
                      <a:r>
                        <a:rPr lang="cs-CZ" b="1" baseline="0" dirty="0" smtClean="0">
                          <a:solidFill>
                            <a:schemeClr val="bg1"/>
                          </a:solidFill>
                        </a:rPr>
                        <a:t> právní  úprava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Nově upraveny</a:t>
                      </a:r>
                      <a:r>
                        <a:rPr lang="cs-CZ" b="1" baseline="0" dirty="0" smtClean="0">
                          <a:solidFill>
                            <a:schemeClr val="bg1"/>
                          </a:solidFill>
                        </a:rPr>
                        <a:t> NOZ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318895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 způsobená vadou výrobku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 způsobená osobou s nebezpečnými vlastnostmi</a:t>
                      </a:r>
                      <a:endParaRPr lang="cs-CZ" sz="1400" dirty="0"/>
                    </a:p>
                  </a:txBody>
                  <a:tcPr/>
                </a:tc>
              </a:tr>
              <a:tr h="3591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dirty="0" smtClean="0"/>
                        <a:t>Škoda způsobená provozní činností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 způsobená zvířetem</a:t>
                      </a:r>
                      <a:endParaRPr lang="cs-CZ" sz="1400" dirty="0"/>
                    </a:p>
                  </a:txBody>
                  <a:tcPr/>
                </a:tc>
              </a:tr>
              <a:tr h="359110"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Škoda na převzaté věci</a:t>
                      </a:r>
                      <a:endParaRPr lang="cs-CZ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b="1" dirty="0" smtClean="0"/>
                        <a:t>Škoda způsobená</a:t>
                      </a:r>
                      <a:r>
                        <a:rPr lang="cs-CZ" sz="1400" b="1" baseline="0" dirty="0" smtClean="0"/>
                        <a:t> informací nebo radou</a:t>
                      </a:r>
                      <a:endParaRPr lang="cs-CZ" sz="1400" b="1" dirty="0"/>
                    </a:p>
                  </a:txBody>
                  <a:tcPr/>
                </a:tc>
              </a:tr>
              <a:tr h="35911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</a:t>
                      </a:r>
                      <a:r>
                        <a:rPr lang="cs-CZ" sz="1400" baseline="0" dirty="0" smtClean="0"/>
                        <a:t> na odložené věci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 na nemovité věci</a:t>
                      </a:r>
                      <a:endParaRPr lang="cs-CZ" sz="1400" dirty="0"/>
                    </a:p>
                  </a:txBody>
                  <a:tcPr/>
                </a:tc>
              </a:tr>
              <a:tr h="35911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 vnesené věci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5911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 způsobená provozem zvlášť nebezpečným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911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 způsobená věcí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911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 způsobená několika</a:t>
                      </a:r>
                      <a:r>
                        <a:rPr lang="cs-CZ" sz="1400" baseline="0" dirty="0" smtClean="0"/>
                        <a:t> osobami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9110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 způsobená dopravním prostředkem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22414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Škoda způsobená tím, kdo nemůže posoudit následky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sz="half" idx="1"/>
          </p:nvPr>
        </p:nvSpPr>
        <p:spPr>
          <a:xfrm>
            <a:off x="457200" y="1340769"/>
            <a:ext cx="4258816" cy="44644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b="1" dirty="0"/>
              <a:t>Zvláštní případy vzniku </a:t>
            </a:r>
            <a:r>
              <a:rPr lang="cs-CZ" b="1" dirty="0" smtClean="0"/>
              <a:t>škody </a:t>
            </a:r>
          </a:p>
          <a:p>
            <a:pPr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600" b="1" dirty="0" smtClean="0"/>
              <a:t>Škoda způsobená provozní činností (§ 2924)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Za </a:t>
            </a:r>
            <a:r>
              <a:rPr lang="cs-CZ" sz="2600" b="1" dirty="0" smtClean="0"/>
              <a:t>provozní činnost </a:t>
            </a:r>
            <a:r>
              <a:rPr lang="cs-CZ" sz="2600" dirty="0" smtClean="0"/>
              <a:t>se považuje jakýkoli provoz závodu (např. stavební firmy) či zařízení (např. školy), jehož účelem je výdělečná činnost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dirty="0" smtClean="0"/>
              <a:t>Ke vzniku povinnosti nahradit škodu není potřeba </a:t>
            </a:r>
            <a:r>
              <a:rPr lang="cs-CZ" sz="2600" b="1" dirty="0" smtClean="0"/>
              <a:t>zavinění</a:t>
            </a:r>
          </a:p>
          <a:p>
            <a:pPr marL="0" indent="0">
              <a:buNone/>
            </a:pPr>
            <a:endParaRPr lang="cs-CZ" sz="2600" dirty="0"/>
          </a:p>
          <a:p>
            <a:pPr marL="0" indent="0">
              <a:buNone/>
            </a:pPr>
            <a:r>
              <a:rPr lang="cs-CZ" sz="2600" b="1" dirty="0" smtClean="0"/>
              <a:t>Možnost liberace </a:t>
            </a:r>
            <a:r>
              <a:rPr lang="cs-CZ" sz="2600" dirty="0" smtClean="0"/>
              <a:t>– provozovatel vynaložil veškerou péči, kterou lze rozumně požadovat, aby ke škodě nedošlo</a:t>
            </a:r>
            <a:endParaRPr lang="cs-CZ" sz="2600" dirty="0"/>
          </a:p>
        </p:txBody>
      </p:sp>
      <p:pic>
        <p:nvPicPr>
          <p:cNvPr id="5" name="Zástupný symbol pro obsah 4" descr="Construction-liability-insuranc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4048" y="1916832"/>
            <a:ext cx="4139952" cy="30963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84978" y="1430841"/>
            <a:ext cx="8191500" cy="4184650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/>
              <a:t>Zvláštní případy vzniku škody</a:t>
            </a:r>
          </a:p>
          <a:p>
            <a:pPr marL="0" indent="0"/>
            <a:endParaRPr lang="cs-CZ" dirty="0" smtClean="0"/>
          </a:p>
          <a:p>
            <a:pPr marL="0" indent="0">
              <a:buNone/>
            </a:pPr>
            <a:r>
              <a:rPr lang="cs-CZ" sz="2200" b="1" dirty="0" smtClean="0"/>
              <a:t>Škoda na převzaté věci (§ 2944)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Každý, kdo od jiného převzal věc, která má být předmětem jeho závazku, nahradí její </a:t>
            </a:r>
            <a:r>
              <a:rPr lang="cs-CZ" sz="2200" b="1" dirty="0"/>
              <a:t>poškození, ztrátu nebo </a:t>
            </a:r>
            <a:r>
              <a:rPr lang="cs-CZ" sz="2200" b="1" dirty="0" smtClean="0"/>
              <a:t>zničení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/>
              <a:t>Možnost liberace </a:t>
            </a:r>
            <a:r>
              <a:rPr lang="cs-CZ" sz="2200" dirty="0" smtClean="0"/>
              <a:t>– pokud se prokáže, </a:t>
            </a:r>
            <a:r>
              <a:rPr lang="cs-CZ" sz="2200" dirty="0"/>
              <a:t>že </a:t>
            </a:r>
            <a:r>
              <a:rPr lang="cs-CZ" sz="2200" dirty="0" smtClean="0"/>
              <a:t>ke </a:t>
            </a:r>
            <a:r>
              <a:rPr lang="cs-CZ" sz="2200" dirty="0"/>
              <a:t>škodě by došlo i </a:t>
            </a:r>
            <a:r>
              <a:rPr lang="cs-CZ" sz="2200" dirty="0" smtClean="0"/>
              <a:t>jinak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76250" y="1268760"/>
            <a:ext cx="8191500" cy="450021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Škoda způsobená radou nebo informací (§ 2950)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Ustanovení se vztahuje na: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Na osoby, který vystupuje jako </a:t>
            </a:r>
            <a:r>
              <a:rPr lang="cs-CZ" dirty="0"/>
              <a:t>příslušník určitého stavu nebo povolání k odbornému </a:t>
            </a:r>
            <a:r>
              <a:rPr lang="cs-CZ" dirty="0" smtClean="0"/>
              <a:t>výkonu; nebo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J</a:t>
            </a:r>
            <a:r>
              <a:rPr lang="cs-CZ" dirty="0" smtClean="0"/>
              <a:t>inak </a:t>
            </a:r>
            <a:r>
              <a:rPr lang="cs-CZ" dirty="0"/>
              <a:t>vystupuje jako odborník,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Škodu nahradí, </a:t>
            </a:r>
            <a:r>
              <a:rPr lang="cs-CZ" dirty="0"/>
              <a:t>způsobí-li ji </a:t>
            </a:r>
            <a:r>
              <a:rPr lang="cs-CZ" b="1" dirty="0"/>
              <a:t>neúplnou nebo nesprávnou informací nebo škodlivou radou danou za </a:t>
            </a:r>
            <a:r>
              <a:rPr lang="cs-CZ" b="1" dirty="0" smtClean="0"/>
              <a:t>odměnu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Jinak </a:t>
            </a:r>
            <a:r>
              <a:rPr lang="cs-CZ" dirty="0"/>
              <a:t>se hradí jen škoda, kterou někdo informací nebo radou způsobil </a:t>
            </a:r>
            <a:r>
              <a:rPr lang="cs-CZ" dirty="0" smtClean="0"/>
              <a:t>vědomě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8327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OBČANSKÝ ZÁKONÍK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NÁHRADA ÚJMY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POJIŠTĚNÍ ODPOVĚDNOSTI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2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76250" y="1412776"/>
            <a:ext cx="8191500" cy="43561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3500" b="1" dirty="0"/>
              <a:t>Zvláštní případy vzniku škody dle zvláštních předpisů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3200" dirty="0"/>
              <a:t>Právní úprava </a:t>
            </a:r>
            <a:r>
              <a:rPr lang="cs-CZ" sz="3200" dirty="0" smtClean="0"/>
              <a:t>povinnosti k náhradě </a:t>
            </a:r>
            <a:r>
              <a:rPr lang="cs-CZ" sz="3200" dirty="0"/>
              <a:t>škody se nachází též v dalších právních předpisech, zejména pak v</a:t>
            </a:r>
            <a:r>
              <a:rPr lang="cs-CZ" sz="3200" dirty="0" smtClean="0"/>
              <a:t>:</a:t>
            </a:r>
          </a:p>
          <a:p>
            <a:pPr>
              <a:buNone/>
            </a:pPr>
            <a:endParaRPr lang="cs-CZ" sz="3200" b="1" dirty="0"/>
          </a:p>
          <a:p>
            <a:pPr>
              <a:buFont typeface="Wingdings" pitchFamily="2" charset="2"/>
              <a:buChar char="§"/>
            </a:pPr>
            <a:r>
              <a:rPr lang="cs-CZ" sz="3400" b="1" dirty="0" smtClean="0"/>
              <a:t>zákoníku práce </a:t>
            </a:r>
            <a:r>
              <a:rPr lang="cs-CZ" sz="3400" dirty="0" smtClean="0"/>
              <a:t>(v pracovněprávních vztazích)</a:t>
            </a:r>
          </a:p>
          <a:p>
            <a:pPr>
              <a:buFont typeface="Wingdings" pitchFamily="2" charset="2"/>
              <a:buChar char="§"/>
            </a:pPr>
            <a:endParaRPr lang="cs-CZ" sz="3400" dirty="0" smtClean="0"/>
          </a:p>
          <a:p>
            <a:pPr>
              <a:buFont typeface="Wingdings" pitchFamily="2" charset="2"/>
              <a:buChar char="§"/>
            </a:pPr>
            <a:r>
              <a:rPr lang="cs-CZ" sz="3400" b="1" dirty="0" smtClean="0"/>
              <a:t>specifické oblasti</a:t>
            </a:r>
            <a:r>
              <a:rPr lang="cs-CZ" sz="3400" dirty="0" smtClean="0"/>
              <a:t> (atomový zákon či zákon o leteckém přepravním řádu, dílčí úpravy odpovědnosti za škody např. v zákoně o léčivech, energetickém či lesním zákoně apod.) </a:t>
            </a:r>
          </a:p>
          <a:p>
            <a:pPr>
              <a:buFont typeface="Wingdings" pitchFamily="2" charset="2"/>
              <a:buChar char="§"/>
            </a:pPr>
            <a:endParaRPr lang="cs-CZ" sz="3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484978" y="1410072"/>
            <a:ext cx="8191500" cy="41846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800" b="1" dirty="0" smtClean="0"/>
              <a:t>Předmět pojištění obecné odpovědnosti</a:t>
            </a:r>
          </a:p>
          <a:p>
            <a:pPr marL="0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 smtClean="0"/>
              <a:t>Pojištění se </a:t>
            </a:r>
            <a:r>
              <a:rPr lang="cs-CZ" sz="2200" b="1" dirty="0"/>
              <a:t>vztahuje na </a:t>
            </a:r>
            <a:r>
              <a:rPr lang="cs-CZ" sz="2200" b="1" dirty="0" smtClean="0"/>
              <a:t>újmu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dirty="0" smtClean="0"/>
              <a:t>kterou </a:t>
            </a:r>
            <a:r>
              <a:rPr lang="cs-CZ" sz="2200" dirty="0"/>
              <a:t>může pojištěný způsobit </a:t>
            </a:r>
            <a:r>
              <a:rPr lang="cs-CZ" sz="2200" b="1" dirty="0"/>
              <a:t>nechtěným</a:t>
            </a:r>
            <a:r>
              <a:rPr lang="cs-CZ" sz="2200" dirty="0"/>
              <a:t> zásahem do majetku či zdraví někoho </a:t>
            </a:r>
            <a:r>
              <a:rPr lang="cs-CZ" sz="2200" dirty="0" smtClean="0"/>
              <a:t>jiného (nahodilost)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2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dirty="0" smtClean="0"/>
              <a:t>Předpokladem je porušení </a:t>
            </a:r>
            <a:r>
              <a:rPr lang="cs-CZ" sz="2200" b="1" dirty="0" smtClean="0"/>
              <a:t>právním </a:t>
            </a:r>
            <a:r>
              <a:rPr lang="cs-CZ" sz="2200" b="1" dirty="0"/>
              <a:t>předpisem stanovené</a:t>
            </a:r>
            <a:r>
              <a:rPr lang="cs-CZ" sz="2200" dirty="0"/>
              <a:t> </a:t>
            </a:r>
            <a:r>
              <a:rPr lang="cs-CZ" sz="2200" b="1" dirty="0" smtClean="0"/>
              <a:t>povinnosti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Pojištěný má právo, aby za něho pojistitel újmu </a:t>
            </a:r>
            <a:r>
              <a:rPr lang="cs-CZ" sz="2200" dirty="0" smtClean="0"/>
              <a:t>nahradil</a:t>
            </a:r>
          </a:p>
          <a:p>
            <a:pPr marL="0" indent="0">
              <a:buNone/>
            </a:pPr>
            <a:endParaRPr lang="cs-CZ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 smtClean="0"/>
              <a:t>Různá </a:t>
            </a:r>
            <a:r>
              <a:rPr lang="cs-CZ" sz="2200" b="1" dirty="0"/>
              <a:t>označení pro tento typ pojištění (dříve pojištění odpovědnosti za škody</a:t>
            </a:r>
            <a:r>
              <a:rPr lang="cs-CZ" sz="2200" b="1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b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Rozsah pojištění</a:t>
            </a:r>
          </a:p>
          <a:p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Věcný rozsah pojištění (výluky)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Časový rozsah pojištění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Územní rozsah pojištění</a:t>
            </a:r>
          </a:p>
          <a:p>
            <a:pPr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Všechny tyto otázky musíme vzít v úvahu při sjednání pojistné smlouvy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76250" y="1340768"/>
            <a:ext cx="8191500" cy="44282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800" b="1" dirty="0" smtClean="0"/>
              <a:t>Věcný rozsah pojištění (výluky)</a:t>
            </a:r>
          </a:p>
          <a:p>
            <a:pPr marL="0" indent="0">
              <a:buNone/>
            </a:pPr>
            <a:endParaRPr lang="cs-CZ" sz="29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500" dirty="0" smtClean="0"/>
              <a:t>Pojištění odpovědnosti </a:t>
            </a:r>
            <a:r>
              <a:rPr lang="cs-CZ" sz="3500" b="1" dirty="0" smtClean="0"/>
              <a:t>není čistě „</a:t>
            </a:r>
            <a:r>
              <a:rPr lang="cs-CZ" sz="3500" b="1" dirty="0" err="1" smtClean="0"/>
              <a:t>all</a:t>
            </a:r>
            <a:r>
              <a:rPr lang="cs-CZ" sz="3500" b="1" dirty="0" smtClean="0"/>
              <a:t>-</a:t>
            </a:r>
            <a:r>
              <a:rPr lang="cs-CZ" sz="3500" b="1" dirty="0" err="1" smtClean="0"/>
              <a:t>riskové</a:t>
            </a:r>
            <a:r>
              <a:rPr lang="cs-CZ" sz="3500" b="1" dirty="0" smtClean="0"/>
              <a:t>“ povahy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5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500" dirty="0" smtClean="0"/>
              <a:t>VPP vymezují </a:t>
            </a:r>
            <a:r>
              <a:rPr lang="cs-CZ" sz="3500" b="1" dirty="0" smtClean="0"/>
              <a:t>pozitivně, co se kryje </a:t>
            </a:r>
            <a:r>
              <a:rPr lang="cs-CZ" sz="3500" dirty="0" smtClean="0"/>
              <a:t>a z krytí jsou pak ještě </a:t>
            </a:r>
            <a:r>
              <a:rPr lang="cs-CZ" sz="3500" b="1" dirty="0" smtClean="0"/>
              <a:t>stanoveny výluky </a:t>
            </a:r>
            <a:r>
              <a:rPr lang="cs-CZ" sz="3500" dirty="0" smtClean="0"/>
              <a:t>– je potřeba pozorněji specifikovat zadání pojištění, resp. pozorněji srovnávat VPP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5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500" b="1" dirty="0"/>
              <a:t>Výluky z pojistného krytí je potřeba detailně </a:t>
            </a:r>
            <a:r>
              <a:rPr lang="cs-CZ" sz="3500" b="1" dirty="0" smtClean="0"/>
              <a:t>sledovat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35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3500" dirty="0"/>
              <a:t>Rozsah pojistného krytí je vždy potřeba </a:t>
            </a:r>
            <a:r>
              <a:rPr lang="cs-CZ" sz="3500" b="1" dirty="0"/>
              <a:t>přizpůsobit činnosti </a:t>
            </a:r>
            <a:r>
              <a:rPr lang="cs-CZ" sz="3500" dirty="0"/>
              <a:t>a </a:t>
            </a:r>
            <a:r>
              <a:rPr lang="cs-CZ" sz="3500" b="1" dirty="0"/>
              <a:t>požadavkům</a:t>
            </a:r>
            <a:r>
              <a:rPr lang="cs-CZ" sz="3500" dirty="0"/>
              <a:t> </a:t>
            </a:r>
            <a:r>
              <a:rPr lang="cs-CZ" sz="3500" b="1" dirty="0"/>
              <a:t>pojištěného (</a:t>
            </a:r>
            <a:r>
              <a:rPr lang="cs-CZ" sz="3500" b="1" dirty="0" err="1"/>
              <a:t>pojistníka</a:t>
            </a:r>
            <a:r>
              <a:rPr lang="cs-CZ" sz="3500" b="1" dirty="0"/>
              <a:t>)</a:t>
            </a:r>
            <a:r>
              <a:rPr lang="cs-CZ" sz="3500" dirty="0"/>
              <a:t> </a:t>
            </a:r>
            <a:endParaRPr lang="cs-CZ" sz="35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76250" y="1268760"/>
            <a:ext cx="8191500" cy="4500215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sz="2900" b="1" dirty="0" smtClean="0"/>
              <a:t>Standardní výuky z pojistného krytí</a:t>
            </a:r>
          </a:p>
          <a:p>
            <a:pPr>
              <a:buNone/>
            </a:pPr>
            <a:endParaRPr lang="cs-CZ" sz="2200" dirty="0"/>
          </a:p>
          <a:p>
            <a:pPr>
              <a:buNone/>
            </a:pPr>
            <a:r>
              <a:rPr lang="cs-CZ" sz="2500" b="1" dirty="0" smtClean="0"/>
              <a:t>Nehradí se:</a:t>
            </a:r>
          </a:p>
          <a:p>
            <a:pPr>
              <a:buNone/>
            </a:pPr>
            <a:endParaRPr lang="cs-CZ" sz="25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500" b="1" dirty="0"/>
              <a:t>Ú</a:t>
            </a:r>
            <a:r>
              <a:rPr lang="cs-CZ" sz="2500" b="1" dirty="0" smtClean="0"/>
              <a:t>myslný čin </a:t>
            </a:r>
            <a:r>
              <a:rPr lang="cs-CZ" sz="2500" dirty="0" smtClean="0"/>
              <a:t>(př. podvod), případně </a:t>
            </a:r>
            <a:r>
              <a:rPr lang="cs-CZ" sz="2500" b="1" dirty="0" smtClean="0"/>
              <a:t>hrubá nedbalost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500" dirty="0"/>
              <a:t>Povinnost k náhradě újmy </a:t>
            </a:r>
            <a:r>
              <a:rPr lang="cs-CZ" sz="2500" b="1" dirty="0"/>
              <a:t>převzatou smluvně </a:t>
            </a:r>
            <a:r>
              <a:rPr lang="cs-CZ" sz="2500" dirty="0"/>
              <a:t>nad rámec stanovený právními předpisy</a:t>
            </a:r>
          </a:p>
          <a:p>
            <a:pPr>
              <a:buNone/>
            </a:pPr>
            <a:endParaRPr lang="cs-CZ" sz="2500" b="1" dirty="0" smtClean="0"/>
          </a:p>
          <a:p>
            <a:pPr>
              <a:buNone/>
            </a:pPr>
            <a:r>
              <a:rPr lang="cs-CZ" sz="2500" b="1" dirty="0" smtClean="0"/>
              <a:t>Zpravidla se nehradí v základním rozsahu pojistného krytí:</a:t>
            </a:r>
          </a:p>
          <a:p>
            <a:pPr>
              <a:buNone/>
            </a:pPr>
            <a:endParaRPr lang="cs-CZ" sz="2500" b="1" dirty="0"/>
          </a:p>
          <a:p>
            <a:pPr>
              <a:buFont typeface="Wingdings" pitchFamily="2" charset="2"/>
              <a:buChar char="§"/>
            </a:pPr>
            <a:r>
              <a:rPr lang="cs-CZ" sz="2500" dirty="0" smtClean="0"/>
              <a:t>Škody na věcech užívaných</a:t>
            </a:r>
          </a:p>
          <a:p>
            <a:pPr>
              <a:buFont typeface="Wingdings" pitchFamily="2" charset="2"/>
              <a:buChar char="§"/>
            </a:pPr>
            <a:r>
              <a:rPr lang="cs-CZ" sz="2500" dirty="0" smtClean="0"/>
              <a:t>Škody na věcech převzatých</a:t>
            </a:r>
          </a:p>
          <a:p>
            <a:pPr>
              <a:buFont typeface="Wingdings" pitchFamily="2" charset="2"/>
              <a:buChar char="§"/>
            </a:pPr>
            <a:r>
              <a:rPr lang="cs-CZ" sz="2500" dirty="0" smtClean="0"/>
              <a:t>Čisté finanční škody</a:t>
            </a:r>
          </a:p>
          <a:p>
            <a:pPr>
              <a:buFont typeface="Wingdings" pitchFamily="2" charset="2"/>
              <a:buChar char="§"/>
            </a:pPr>
            <a:endParaRPr lang="cs-CZ" sz="2500" dirty="0"/>
          </a:p>
          <a:p>
            <a:pPr>
              <a:buNone/>
            </a:pPr>
            <a:r>
              <a:rPr lang="cs-CZ" sz="2500" b="1" dirty="0" smtClean="0"/>
              <a:t>Pojistné krytí lze však rozšířit odchylným ujednáním v pojistné smlouvě</a:t>
            </a:r>
          </a:p>
          <a:p>
            <a:pPr marL="0" indent="0">
              <a:buFont typeface="Wingdings" pitchFamily="2" charset="2"/>
              <a:buChar char="§"/>
            </a:pPr>
            <a:endParaRPr lang="cs-CZ" sz="2500" dirty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odpovědnosti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84978" y="1501512"/>
            <a:ext cx="8191500" cy="41846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dirty="0" smtClean="0"/>
              <a:t>Kromě </a:t>
            </a:r>
            <a:r>
              <a:rPr lang="cs-CZ" sz="2800" dirty="0"/>
              <a:t>výluk existují </a:t>
            </a:r>
            <a:r>
              <a:rPr lang="cs-CZ" sz="2800" b="1" dirty="0"/>
              <a:t>četná omezení</a:t>
            </a:r>
            <a:r>
              <a:rPr lang="cs-CZ" sz="2800" dirty="0"/>
              <a:t>, která limitují pojištěného v jeho </a:t>
            </a:r>
            <a:r>
              <a:rPr lang="cs-CZ" sz="2800" dirty="0" smtClean="0"/>
              <a:t>jednání:</a:t>
            </a:r>
          </a:p>
          <a:p>
            <a:pPr marL="0" indent="0">
              <a:buNone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nahlásit </a:t>
            </a:r>
            <a:r>
              <a:rPr lang="cs-CZ" sz="2800" dirty="0"/>
              <a:t>pojistnou událost ve stanovené </a:t>
            </a:r>
            <a:r>
              <a:rPr lang="cs-CZ" sz="2800" dirty="0" smtClean="0"/>
              <a:t>lhůtě 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pojištěný </a:t>
            </a:r>
            <a:r>
              <a:rPr lang="cs-CZ" sz="2800" dirty="0"/>
              <a:t>je povinen dodržovat </a:t>
            </a:r>
            <a:r>
              <a:rPr lang="cs-CZ" sz="2800" b="1" dirty="0"/>
              <a:t>pokyny </a:t>
            </a:r>
            <a:r>
              <a:rPr lang="cs-CZ" sz="2800" b="1" dirty="0" smtClean="0"/>
              <a:t>pojišťovny</a:t>
            </a: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podat </a:t>
            </a:r>
            <a:r>
              <a:rPr lang="cs-CZ" sz="2800" dirty="0"/>
              <a:t>opravné prostředky v rámci řízení před orgány veřejné </a:t>
            </a:r>
            <a:r>
              <a:rPr lang="cs-CZ" sz="2800" dirty="0" smtClean="0"/>
              <a:t>moci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neuznat nároky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neuzavírat </a:t>
            </a:r>
            <a:r>
              <a:rPr lang="cs-CZ" sz="2800" dirty="0"/>
              <a:t>smír </a:t>
            </a:r>
            <a:endParaRPr lang="cs-CZ" sz="2800" dirty="0" smtClean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r>
              <a:rPr lang="cs-CZ" sz="2800" b="1" dirty="0" smtClean="0"/>
              <a:t>Následkem je možnost uplatnění  </a:t>
            </a:r>
            <a:r>
              <a:rPr lang="cs-CZ" sz="2800" b="1" dirty="0"/>
              <a:t>sankcí ze strany pojišťovny</a:t>
            </a:r>
          </a:p>
          <a:p>
            <a:pPr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45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6967341" cy="1143000"/>
          </a:xfrm>
        </p:spPr>
        <p:txBody>
          <a:bodyPr>
            <a:noAutofit/>
          </a:bodyPr>
          <a:lstStyle/>
          <a:p>
            <a:r>
              <a:rPr lang="cs-CZ" dirty="0" smtClean="0"/>
              <a:t>Pojištění odpovědnosti</a:t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073049"/>
              </p:ext>
            </p:extLst>
          </p:nvPr>
        </p:nvGraphicFramePr>
        <p:xfrm>
          <a:off x="539552" y="1844824"/>
          <a:ext cx="7992888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Věcný</a:t>
                      </a:r>
                      <a:r>
                        <a:rPr lang="cs-CZ" baseline="0" dirty="0" smtClean="0"/>
                        <a:t> rozsah pojištění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Povinnost k náhradě újmy </a:t>
                      </a:r>
                      <a:r>
                        <a:rPr lang="cs-CZ" dirty="0" smtClean="0"/>
                        <a:t>(újma na věci</a:t>
                      </a:r>
                      <a:r>
                        <a:rPr lang="cs-CZ" baseline="0" dirty="0" smtClean="0"/>
                        <a:t> a nemajetková újma při ublížení na zdraví nebo při usmrcení vč. </a:t>
                      </a:r>
                      <a:r>
                        <a:rPr lang="cs-CZ" b="1" baseline="0" dirty="0" smtClean="0"/>
                        <a:t>následných finančních škod</a:t>
                      </a:r>
                      <a:r>
                        <a:rPr lang="cs-CZ" baseline="0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Čisté finanční škody </a:t>
                      </a:r>
                      <a:r>
                        <a:rPr lang="cs-CZ" dirty="0" smtClean="0"/>
                        <a:t>(škody,</a:t>
                      </a:r>
                      <a:r>
                        <a:rPr lang="cs-CZ" baseline="0" dirty="0" smtClean="0"/>
                        <a:t> které nevzniknou následkem újmy na zdraví, usmrcení nebo věci)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Duševní útrapy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Újma způsobená </a:t>
                      </a:r>
                      <a:r>
                        <a:rPr lang="cs-CZ" b="1" dirty="0" smtClean="0"/>
                        <a:t>vadou výrobku </a:t>
                      </a:r>
                      <a:r>
                        <a:rPr lang="cs-CZ" dirty="0" smtClean="0"/>
                        <a:t>(včetně vadně vykonané práce)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Újma na životním prostředí (vzniklé jinak než v důsledku nenadálého</a:t>
                      </a:r>
                      <a:r>
                        <a:rPr lang="cs-CZ" baseline="0" dirty="0" smtClean="0"/>
                        <a:t> selhání ochranného zařízení)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320671"/>
              </p:ext>
            </p:extLst>
          </p:nvPr>
        </p:nvGraphicFramePr>
        <p:xfrm>
          <a:off x="539552" y="1772816"/>
          <a:ext cx="7992888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Věcný</a:t>
                      </a:r>
                      <a:r>
                        <a:rPr lang="cs-CZ" baseline="0" dirty="0" smtClean="0"/>
                        <a:t> rozsah pojištění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Věci převzaté </a:t>
                      </a:r>
                      <a:r>
                        <a:rPr lang="cs-CZ" dirty="0" smtClean="0"/>
                        <a:t>(k opravě, úpravě)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Věci užívané </a:t>
                      </a:r>
                      <a:r>
                        <a:rPr lang="cs-CZ" dirty="0" smtClean="0"/>
                        <a:t>(pronajaté,</a:t>
                      </a:r>
                      <a:r>
                        <a:rPr lang="cs-CZ" baseline="0" dirty="0" smtClean="0"/>
                        <a:t> na leasing, kromě automobilů)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Vlastnictví</a:t>
                      </a:r>
                      <a:r>
                        <a:rPr lang="cs-CZ" b="1" baseline="0" dirty="0" smtClean="0"/>
                        <a:t> nemovitosti </a:t>
                      </a:r>
                      <a:r>
                        <a:rPr lang="cs-CZ" baseline="0" dirty="0" smtClean="0"/>
                        <a:t>(včetně budovy)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Pronájem</a:t>
                      </a:r>
                      <a:r>
                        <a:rPr lang="cs-CZ" b="0" baseline="0" dirty="0" smtClean="0"/>
                        <a:t> nemovitosti </a:t>
                      </a:r>
                      <a:r>
                        <a:rPr lang="cs-CZ" baseline="0" dirty="0" smtClean="0"/>
                        <a:t>(včetně budovy) od třetí strany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Regresy zdravotních</a:t>
                      </a:r>
                      <a:r>
                        <a:rPr lang="cs-CZ" baseline="0" dirty="0" smtClean="0"/>
                        <a:t> pojišťoven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Regresy orgánů nemocenského pojištění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0" dirty="0" smtClean="0"/>
                        <a:t>Nemajetková újma </a:t>
                      </a:r>
                      <a:r>
                        <a:rPr lang="cs-CZ" dirty="0" smtClean="0"/>
                        <a:t>spočívající v jiném zásahu do přirozených práv člověka než ublížení na zdraví nebo usmrcení (osobnostní nemajetková újma)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701730"/>
              </p:ext>
            </p:extLst>
          </p:nvPr>
        </p:nvGraphicFramePr>
        <p:xfrm>
          <a:off x="539552" y="1916832"/>
          <a:ext cx="7992888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2888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Věcný</a:t>
                      </a:r>
                      <a:r>
                        <a:rPr lang="cs-CZ" baseline="0" dirty="0" smtClean="0"/>
                        <a:t> rozsah pojištění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Křížová odpovědnost </a:t>
                      </a:r>
                      <a:r>
                        <a:rPr lang="cs-CZ" dirty="0" smtClean="0"/>
                        <a:t>(vůči majetkově</a:t>
                      </a:r>
                      <a:r>
                        <a:rPr lang="cs-CZ" baseline="0" dirty="0" smtClean="0"/>
                        <a:t> propojeným společnostem)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Věci zaměstnanců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Nový občanský zákoník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67544" y="1196752"/>
            <a:ext cx="8191500" cy="440067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Co přinesl nový občanský zákoník?</a:t>
            </a:r>
            <a:endParaRPr lang="cs-CZ" b="1" dirty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Občanský </a:t>
            </a:r>
            <a:r>
              <a:rPr lang="cs-CZ" sz="2400" dirty="0"/>
              <a:t>zákoník upouští od koncepce „</a:t>
            </a:r>
            <a:r>
              <a:rPr lang="cs-CZ" sz="2400" b="1" dirty="0"/>
              <a:t>odpovědnosti za škodu</a:t>
            </a:r>
            <a:r>
              <a:rPr lang="cs-CZ" sz="2400" dirty="0"/>
              <a:t>“ </a:t>
            </a:r>
            <a:r>
              <a:rPr lang="cs-CZ" sz="2400" dirty="0" smtClean="0"/>
              <a:t>zavedené</a:t>
            </a:r>
          </a:p>
          <a:p>
            <a:pPr>
              <a:buNone/>
            </a:pPr>
            <a:r>
              <a:rPr lang="cs-CZ" sz="2400" dirty="0" smtClean="0"/>
              <a:t>občanským </a:t>
            </a:r>
            <a:r>
              <a:rPr lang="cs-CZ" sz="2400" dirty="0"/>
              <a:t>zákoníkem z roku 1964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Namísto toho </a:t>
            </a:r>
            <a:r>
              <a:rPr lang="cs-CZ" sz="2400" dirty="0" smtClean="0"/>
              <a:t>pracuje  se slovním spojením „</a:t>
            </a:r>
            <a:r>
              <a:rPr lang="cs-CZ" sz="2400" b="1" dirty="0" smtClean="0"/>
              <a:t>povinnost </a:t>
            </a:r>
            <a:r>
              <a:rPr lang="cs-CZ" sz="2400" b="1" dirty="0"/>
              <a:t>nahradit újmu</a:t>
            </a:r>
            <a:r>
              <a:rPr lang="cs-CZ" sz="2400" dirty="0"/>
              <a:t>“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b="1" dirty="0" smtClean="0"/>
              <a:t>Zpřesňuje se terminologie </a:t>
            </a:r>
            <a:r>
              <a:rPr lang="cs-CZ" sz="2400" dirty="0" smtClean="0"/>
              <a:t>a systematika právní úpravy náhrady újmy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Dochází k </a:t>
            </a:r>
            <a:r>
              <a:rPr lang="cs-CZ" sz="2400" b="1" dirty="0" smtClean="0"/>
              <a:t>posílení právního postavení poškozeného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Rozšíření případů </a:t>
            </a:r>
            <a:r>
              <a:rPr lang="cs-CZ" sz="2400" dirty="0" smtClean="0"/>
              <a:t>náhrady nemajetkové újmy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dirty="0"/>
              <a:t>Zrušení paušálních limitů</a:t>
            </a:r>
            <a:r>
              <a:rPr lang="cs-CZ" sz="2400" dirty="0"/>
              <a:t> pro výpočet náhrad </a:t>
            </a:r>
            <a:r>
              <a:rPr lang="cs-CZ" sz="2400" dirty="0" smtClean="0"/>
              <a:t>při ublížení </a:t>
            </a:r>
            <a:r>
              <a:rPr lang="cs-CZ" sz="2400" dirty="0"/>
              <a:t>na zdraví a </a:t>
            </a:r>
            <a:r>
              <a:rPr lang="cs-CZ" sz="2400" dirty="0" smtClean="0"/>
              <a:t>usmrcení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itchFamily="2" charset="2"/>
              <a:buChar char="§"/>
            </a:pPr>
            <a:endParaRPr lang="cs-CZ" sz="2400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177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58406"/>
            <a:ext cx="6967341" cy="1143000"/>
          </a:xfrm>
        </p:spPr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539552" y="1401406"/>
            <a:ext cx="8191500" cy="41846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Čisté finanční škody</a:t>
            </a:r>
          </a:p>
          <a:p>
            <a:pPr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Jedná se o škody, které mohou být způsobeny jinak, než na životě, zdraví či věci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Vzniku čisté finanční škody nepředchází poškození života, zdraví či věci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 smtClean="0"/>
              <a:t>Nejčastěji v oblasti poradenství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76250" y="1430841"/>
            <a:ext cx="8191500" cy="433813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200" b="1" dirty="0" smtClean="0"/>
              <a:t>Jaký požadovat věcný rozsah pojistného krytí u nově sjednávaných smluv?</a:t>
            </a:r>
          </a:p>
          <a:p>
            <a:pPr marL="0" indent="0">
              <a:buNone/>
            </a:pPr>
            <a:endParaRPr lang="cs-CZ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/>
              <a:t>Pojištění „obecné“ odpovědnosti nekryje jen nároky vyplývající z </a:t>
            </a:r>
            <a:r>
              <a:rPr lang="cs-CZ" sz="2200" b="1" dirty="0"/>
              <a:t>občanského zákoníku</a:t>
            </a:r>
            <a:r>
              <a:rPr lang="cs-CZ" sz="2200" dirty="0"/>
              <a:t>, ale rovněž nároky upravené </a:t>
            </a:r>
            <a:r>
              <a:rPr lang="cs-CZ" sz="2200" b="1" dirty="0"/>
              <a:t>jinými právními předpisy</a:t>
            </a:r>
            <a:r>
              <a:rPr lang="cs-CZ" sz="2200" dirty="0"/>
              <a:t> (např. zákoník práce</a:t>
            </a:r>
            <a:r>
              <a:rPr lang="cs-CZ" sz="22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 dirty="0"/>
              <a:t>Pojištění odpovědnosti musí odpovídat předmětu podnikání pojištěného – dle výpisu z obchodního </a:t>
            </a:r>
            <a:r>
              <a:rPr lang="cs-CZ" sz="2200" b="1" dirty="0" smtClean="0"/>
              <a:t>rejstříku, živnostenského rejstříku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 smtClean="0"/>
              <a:t>Nově </a:t>
            </a:r>
            <a:r>
              <a:rPr lang="cs-CZ" sz="2200" dirty="0"/>
              <a:t>sjednávané pojistné smlouvy (po 1. 1. 2014) musí reagovat na nové nároky na náhradu újmy, které s sebou nová právní úprava </a:t>
            </a:r>
            <a:r>
              <a:rPr lang="cs-CZ" sz="2200" dirty="0" smtClean="0"/>
              <a:t>přinesla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dirty="0"/>
          </a:p>
          <a:p>
            <a:pPr>
              <a:buNone/>
            </a:pPr>
            <a:endParaRPr lang="cs-CZ" sz="2900" b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200" b="1" dirty="0" smtClean="0"/>
              <a:t>jak </a:t>
            </a:r>
            <a:r>
              <a:rPr lang="cs-CZ" sz="2200" b="1" dirty="0"/>
              <a:t>se chovají „staré pojistné smlouvy“ v „nové době“?</a:t>
            </a:r>
            <a:br>
              <a:rPr lang="cs-CZ" sz="2200" b="1" dirty="0"/>
            </a:b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689463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Je riziko, že některé nároky nově upravené NOZ nebudou z pojistných smluv sjednaných před 31. 12. 2013 kryty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Musel být řešen režimu přechodu pojistných smluv uzavřených do 31. 12. 2013, které pokračují i po </a:t>
            </a:r>
            <a:r>
              <a:rPr lang="cs-CZ" sz="2400" b="1" dirty="0" smtClean="0"/>
              <a:t>1</a:t>
            </a:r>
            <a:r>
              <a:rPr lang="cs-CZ" sz="2400" b="1" dirty="0"/>
              <a:t>. 1. 2014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400" dirty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accent1"/>
                </a:solidFill>
              </a:rPr>
              <a:t>Prohlášení pojistitelů k rozsahu pojistného </a:t>
            </a:r>
            <a:r>
              <a:rPr lang="cs-CZ" sz="2400" b="1" dirty="0" smtClean="0">
                <a:solidFill>
                  <a:schemeClr val="accent1"/>
                </a:solidFill>
              </a:rPr>
              <a:t>krytí</a:t>
            </a:r>
          </a:p>
          <a:p>
            <a:pPr>
              <a:buNone/>
            </a:pPr>
            <a:endParaRPr lang="cs-CZ" sz="2800" b="1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rozsah pojištění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apa-evrop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26224" y="2204864"/>
            <a:ext cx="3317776" cy="2952328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503284" y="1268760"/>
            <a:ext cx="5175870" cy="442820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900" b="1" dirty="0" smtClean="0"/>
              <a:t>Územní rozsah pojištění</a:t>
            </a:r>
          </a:p>
          <a:p>
            <a:pPr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 smtClean="0"/>
              <a:t>Pojištění se vztahuje na škody, ke kterým dojde </a:t>
            </a:r>
            <a:r>
              <a:rPr lang="cs-CZ" b="1" dirty="0" smtClean="0"/>
              <a:t>na území vymezeném v pojistné smlouvě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Zpravidla: ČR, případně Evropa nebo Evropský hospodářský prostor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Možno</a:t>
            </a:r>
            <a:r>
              <a:rPr lang="cs-CZ" dirty="0" smtClean="0"/>
              <a:t>: Svět bez USA/Kanady, případně celý svět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I v </a:t>
            </a:r>
            <a:r>
              <a:rPr lang="cs-CZ" dirty="0"/>
              <a:t>případě širokého územního rozsahu se </a:t>
            </a:r>
            <a:r>
              <a:rPr lang="cs-CZ" b="1" dirty="0"/>
              <a:t>může vyskytovat výluka škod uplatněných podle určitého právního řádu (zejména USA) </a:t>
            </a:r>
            <a:r>
              <a:rPr lang="cs-CZ" dirty="0"/>
              <a:t>– což územní rozsah de facto výrazně </a:t>
            </a:r>
            <a:r>
              <a:rPr lang="cs-CZ" dirty="0" smtClean="0"/>
              <a:t>zužuje</a:t>
            </a:r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Pojištění odpovědnosti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Na co si dát při sjednávání pojištění pozor</a:t>
            </a:r>
          </a:p>
          <a:p>
            <a:pPr marL="0" indent="0">
              <a:buNone/>
            </a:pPr>
            <a:endParaRPr lang="cs-CZ" b="1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/>
              <a:t>Věcný rozsah pojištění dle předmětu </a:t>
            </a:r>
            <a:r>
              <a:rPr lang="cs-CZ" sz="2400" dirty="0" smtClean="0"/>
              <a:t>činnosti – výpis z OR, ŽR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Sledovat výluky </a:t>
            </a:r>
            <a:r>
              <a:rPr lang="cs-CZ" sz="2400" dirty="0"/>
              <a:t>z pojistného </a:t>
            </a:r>
            <a:r>
              <a:rPr lang="cs-CZ" sz="2400" dirty="0" smtClean="0"/>
              <a:t>krytí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Věnovat pozornost povinnostem stanovených v pojistných podmínkách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Odpovídající limit </a:t>
            </a:r>
            <a:r>
              <a:rPr lang="cs-CZ" sz="2400" dirty="0"/>
              <a:t>pojistného </a:t>
            </a:r>
            <a:r>
              <a:rPr lang="cs-CZ" sz="2400" dirty="0" smtClean="0"/>
              <a:t>plnění – s ohledem na nové nároky z titulu újmy na zdraví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Případné rozšíření územního rozsahu pojištění</a:t>
            </a: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endParaRPr lang="cs-CZ" sz="24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7952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odpovědnosti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84978" y="1397372"/>
            <a:ext cx="8191500" cy="4184650"/>
          </a:xfrm>
        </p:spPr>
        <p:txBody>
          <a:bodyPr>
            <a:normAutofit fontScale="70000" lnSpcReduction="20000"/>
          </a:bodyPr>
          <a:lstStyle/>
          <a:p>
            <a:pPr marL="0">
              <a:buNone/>
            </a:pPr>
            <a:r>
              <a:rPr lang="cs-CZ" sz="3600" b="1" dirty="0"/>
              <a:t>Role </a:t>
            </a:r>
            <a:r>
              <a:rPr lang="cs-CZ" sz="3600" b="1" dirty="0" smtClean="0"/>
              <a:t>RENOMIA – pojištění odpovědnosti</a:t>
            </a:r>
            <a:endParaRPr lang="cs-CZ" sz="3600" b="1" dirty="0"/>
          </a:p>
          <a:p>
            <a:pPr marL="0">
              <a:buNone/>
            </a:pPr>
            <a:endParaRPr lang="cs-CZ" sz="3600" b="1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3100" b="1" dirty="0"/>
              <a:t>RENOMIA se cíleně věnuje otázkám praktických dopadů nového občanského zákoníku</a:t>
            </a:r>
            <a:r>
              <a:rPr lang="cs-CZ" sz="3100" dirty="0"/>
              <a:t> do pojištění svých klientů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31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Lze doporučit sjednání pojištění odpovědnosti </a:t>
            </a:r>
            <a:r>
              <a:rPr lang="cs-CZ" sz="3100" b="1" dirty="0"/>
              <a:t>podle nových pojistných podmínek 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3100" dirty="0"/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r>
              <a:rPr lang="cs-CZ" sz="3100" b="1" dirty="0"/>
              <a:t>Smluvní ujednání RENOMIA </a:t>
            </a:r>
            <a:r>
              <a:rPr lang="cs-CZ" sz="3100" dirty="0"/>
              <a:t>– nadstandardní smluvní ujednání jsou součástí našeho know-how. Tato ujednání významnou měrou zvyšují kvalitu sjednaného pojištění. Představují tak naší konkurenční výhodu</a:t>
            </a:r>
          </a:p>
          <a:p>
            <a:pPr>
              <a:lnSpc>
                <a:spcPct val="130000"/>
              </a:lnSpc>
              <a:buFont typeface="Wingdings" panose="05000000000000000000" pitchFamily="2" charset="2"/>
              <a:buChar char="§"/>
            </a:pPr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9022889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969696"/>
                </a:solidFill>
              </a:rPr>
              <a:t/>
            </a:r>
            <a:br>
              <a:rPr lang="cs-CZ" dirty="0" smtClean="0">
                <a:solidFill>
                  <a:srgbClr val="969696"/>
                </a:solidFill>
              </a:rPr>
            </a:br>
            <a:r>
              <a:rPr lang="cs-CZ" sz="3600" dirty="0" smtClean="0">
                <a:solidFill>
                  <a:srgbClr val="969696"/>
                </a:solidFill>
              </a:rPr>
              <a:t>Komplexní </a:t>
            </a:r>
            <a:r>
              <a:rPr lang="cs-CZ" sz="3600" dirty="0">
                <a:solidFill>
                  <a:srgbClr val="969696"/>
                </a:solidFill>
              </a:rPr>
              <a:t>služby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v oblasti pojištění a risk managementu</a:t>
            </a:r>
            <a:r>
              <a:rPr lang="cs-CZ" dirty="0"/>
              <a:t/>
            </a:r>
            <a:br>
              <a:rPr lang="cs-CZ" dirty="0"/>
            </a:br>
            <a:endParaRPr lang="cs-CZ" dirty="0">
              <a:solidFill>
                <a:srgbClr val="2831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446930" y="6233136"/>
            <a:ext cx="2715580" cy="365125"/>
          </a:xfrm>
        </p:spPr>
        <p:txBody>
          <a:bodyPr/>
          <a:lstStyle/>
          <a:p>
            <a:r>
              <a:rPr lang="cs-CZ" dirty="0" smtClean="0"/>
              <a:t>Sloužíme Vám s radostí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56565" y="5532620"/>
            <a:ext cx="8370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				Pojištění profesní odpovědnosti  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07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Obsah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000" dirty="0" smtClean="0"/>
              <a:t>Základní </a:t>
            </a:r>
            <a:r>
              <a:rPr lang="cs-CZ" sz="2000" dirty="0"/>
              <a:t>informace, charakteristika </a:t>
            </a:r>
            <a:r>
              <a:rPr lang="cs-CZ" sz="2000" dirty="0" smtClean="0"/>
              <a:t>produktu 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Předmět </a:t>
            </a:r>
            <a:r>
              <a:rPr lang="cs-CZ" sz="2000" dirty="0"/>
              <a:t>pojištění profesní odpovědnosti </a:t>
            </a:r>
            <a:r>
              <a:rPr lang="cs-CZ" sz="2000" dirty="0" smtClean="0"/>
              <a:t>, časový průběh, rozsah </a:t>
            </a:r>
            <a:r>
              <a:rPr lang="cs-CZ" sz="2000" dirty="0"/>
              <a:t>krytí, </a:t>
            </a:r>
            <a:r>
              <a:rPr lang="cs-CZ" sz="2000" dirty="0" smtClean="0"/>
              <a:t>pojistitelé</a:t>
            </a:r>
          </a:p>
          <a:p>
            <a:pPr>
              <a:defRPr/>
            </a:pPr>
            <a:r>
              <a:rPr lang="cs-CZ" sz="2000" dirty="0" smtClean="0"/>
              <a:t>Pojištěný, rozšíření krytí, výluky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Pojistitelé, požadavky pro úpis pojištění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Doporučení </a:t>
            </a:r>
            <a:r>
              <a:rPr lang="cs-CZ" sz="2000" dirty="0"/>
              <a:t>z praxe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3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84978" y="1433153"/>
            <a:ext cx="8191500" cy="41846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/>
              <a:t>Újma v pojetí občanského zákoníku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Újmou se rozumí </a:t>
            </a:r>
            <a:r>
              <a:rPr lang="cs-CZ" dirty="0"/>
              <a:t>ztráta, kterou někdo utrpí na statku chráněném</a:t>
            </a:r>
          </a:p>
          <a:p>
            <a:pPr>
              <a:buNone/>
            </a:pPr>
            <a:r>
              <a:rPr lang="cs-CZ" dirty="0"/>
              <a:t>Právem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Základní rozdělení</a:t>
            </a:r>
          </a:p>
          <a:p>
            <a:pPr>
              <a:buNone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Škoda (újma na jmění)</a:t>
            </a:r>
          </a:p>
          <a:p>
            <a:pPr>
              <a:buFont typeface="Wingdings" pitchFamily="2" charset="2"/>
              <a:buChar char="§"/>
            </a:pPr>
            <a:endParaRPr lang="cs-CZ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Nemajetková újma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b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Co je to pojištění profesní odpovědnosti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cs-CZ" altLang="cs-CZ" sz="2000" dirty="0"/>
              <a:t>Pojistné krytí, jehož předmětem je </a:t>
            </a:r>
            <a:r>
              <a:rPr lang="cs-CZ" altLang="cs-CZ" sz="2000" b="1" dirty="0"/>
              <a:t>odpovědnost za  </a:t>
            </a:r>
            <a:r>
              <a:rPr lang="cs-CZ" altLang="cs-CZ" sz="2000" b="1" dirty="0" smtClean="0"/>
              <a:t>finanční újmu </a:t>
            </a:r>
            <a:r>
              <a:rPr lang="cs-CZ" altLang="cs-CZ" sz="2000" dirty="0"/>
              <a:t>vzniklou třetí osobě v souvislosti s výkonem / poskytováním odborné služby pojištěným a </a:t>
            </a:r>
            <a:r>
              <a:rPr lang="cs-CZ" altLang="cs-CZ" sz="2000" b="1" dirty="0"/>
              <a:t>náklady obhajoby </a:t>
            </a:r>
            <a:r>
              <a:rPr lang="cs-CZ" altLang="cs-CZ" sz="2000" dirty="0"/>
              <a:t>pojištěného při obraně proti vznesenému nároku na odškodnění a související náklady.</a:t>
            </a:r>
          </a:p>
          <a:p>
            <a:pPr marL="0" indent="0">
              <a:buFont typeface="Wingdings" pitchFamily="2" charset="2"/>
              <a:buNone/>
            </a:pPr>
            <a:endParaRPr lang="cs-CZ" altLang="cs-CZ" sz="2000" dirty="0" smtClean="0"/>
          </a:p>
          <a:p>
            <a:pPr marL="0" indent="0">
              <a:buFont typeface="Wingdings" pitchFamily="2" charset="2"/>
              <a:buNone/>
            </a:pPr>
            <a:r>
              <a:rPr lang="cs-CZ" altLang="cs-CZ" sz="2000" dirty="0" smtClean="0"/>
              <a:t>Odborná služba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2000" dirty="0" smtClean="0"/>
              <a:t>- posuzování shody výrobků v souladu s platnou legislativou a nařízeními EU</a:t>
            </a:r>
            <a:endParaRPr lang="cs-CZ" altLang="cs-CZ" sz="2000" dirty="0"/>
          </a:p>
          <a:p>
            <a:pPr marL="0" indent="0">
              <a:buNone/>
            </a:pPr>
            <a:r>
              <a:rPr lang="cs-CZ" sz="2000" dirty="0" smtClean="0"/>
              <a:t>- autorizační a certifikační činnosti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4895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Základní informace, charakteristika produktu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/>
              <a:t>Pojištění </a:t>
            </a:r>
            <a:r>
              <a:rPr lang="cs-CZ" sz="2000" b="1" dirty="0"/>
              <a:t>obecné odpovědnosti </a:t>
            </a:r>
            <a:r>
              <a:rPr lang="cs-CZ" sz="2000" dirty="0"/>
              <a:t>za </a:t>
            </a:r>
            <a:r>
              <a:rPr lang="cs-CZ" sz="2000" dirty="0" smtClean="0"/>
              <a:t>újmy </a:t>
            </a:r>
            <a:r>
              <a:rPr lang="cs-CZ" sz="2000" dirty="0"/>
              <a:t>= </a:t>
            </a:r>
            <a:r>
              <a:rPr lang="cs-CZ" sz="2000" dirty="0" smtClean="0"/>
              <a:t>újmy</a:t>
            </a:r>
            <a:endParaRPr lang="cs-CZ" sz="2000" dirty="0"/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na věci, zdraví nebo životě a následné finanční </a:t>
            </a:r>
            <a:r>
              <a:rPr lang="cs-CZ" sz="2000" dirty="0" smtClean="0"/>
              <a:t>škody</a:t>
            </a:r>
            <a:endParaRPr lang="cs-CZ" sz="2000" dirty="0"/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čisté finanční </a:t>
            </a:r>
            <a:r>
              <a:rPr lang="cs-CZ" sz="2000" dirty="0" smtClean="0"/>
              <a:t>škody</a:t>
            </a:r>
            <a:endParaRPr lang="cs-CZ" sz="2000" dirty="0"/>
          </a:p>
          <a:p>
            <a:pPr marL="685800" lvl="1">
              <a:buFontTx/>
              <a:buChar char="-"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Pojištění </a:t>
            </a:r>
            <a:r>
              <a:rPr lang="cs-CZ" sz="2000" b="1" dirty="0"/>
              <a:t>profesní odpovědnosti </a:t>
            </a:r>
            <a:r>
              <a:rPr lang="cs-CZ" sz="2000" dirty="0"/>
              <a:t>za </a:t>
            </a:r>
            <a:r>
              <a:rPr lang="cs-CZ" sz="2000" dirty="0" smtClean="0"/>
              <a:t>újmy </a:t>
            </a:r>
            <a:r>
              <a:rPr lang="cs-CZ" sz="2000" dirty="0"/>
              <a:t>= </a:t>
            </a:r>
            <a:r>
              <a:rPr lang="cs-CZ" sz="2000" dirty="0" smtClean="0"/>
              <a:t>újmy</a:t>
            </a:r>
            <a:endParaRPr lang="cs-CZ" sz="2000" dirty="0"/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čisté finanční škody</a:t>
            </a:r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na věci, zdraví nebo životě a následné finanční škody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12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Základní informace, charakteristika produktu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sz="2000" b="1" dirty="0"/>
              <a:t>Pojištění </a:t>
            </a:r>
            <a:r>
              <a:rPr lang="cs-CZ" sz="2000" b="1" dirty="0" smtClean="0"/>
              <a:t>povinně smluvní </a:t>
            </a:r>
          </a:p>
          <a:p>
            <a:pPr marL="685800" lvl="1">
              <a:buFontTx/>
              <a:buChar char="-"/>
              <a:defRPr/>
            </a:pPr>
            <a:r>
              <a:rPr lang="cs-CZ" sz="2000" dirty="0" smtClean="0"/>
              <a:t>povinnost sjednat pojištění vyplývá ze zákona / příslušných právních předpisů</a:t>
            </a:r>
          </a:p>
          <a:p>
            <a:pPr marL="685800" lvl="1" algn="just">
              <a:buFontTx/>
              <a:buChar char="-"/>
              <a:defRPr/>
            </a:pPr>
            <a:r>
              <a:rPr lang="cs-CZ" sz="2000" dirty="0"/>
              <a:t>n</a:t>
            </a:r>
            <a:r>
              <a:rPr lang="cs-CZ" sz="2000" dirty="0" smtClean="0"/>
              <a:t>apř.  advokáti, poj. makléři, zdravotnictví , autorizované osoby v </a:t>
            </a:r>
            <a:r>
              <a:rPr lang="cs-CZ" sz="2000" dirty="0"/>
              <a:t>souladu s ustanovením § 11 odst. 3 zákona č. 22/1997 Sb., o technických požadavcích na výrobky </a:t>
            </a:r>
            <a:r>
              <a:rPr lang="cs-CZ" sz="2000" dirty="0" smtClean="0"/>
              <a:t>a akreditaci subjektů posuzování shody</a:t>
            </a:r>
            <a:endParaRPr lang="cs-CZ" sz="2000" dirty="0"/>
          </a:p>
          <a:p>
            <a:pPr marL="685800" lvl="1">
              <a:buFontTx/>
              <a:buChar char="-"/>
              <a:defRPr/>
            </a:pPr>
            <a:endParaRPr lang="cs-CZ" sz="2000" dirty="0"/>
          </a:p>
          <a:p>
            <a:pPr>
              <a:defRPr/>
            </a:pPr>
            <a:r>
              <a:rPr lang="cs-CZ" sz="2000" b="1" dirty="0"/>
              <a:t>Pojištění </a:t>
            </a:r>
            <a:r>
              <a:rPr lang="cs-CZ" sz="2000" b="1" dirty="0" smtClean="0"/>
              <a:t>dobrovolné</a:t>
            </a:r>
            <a:endParaRPr lang="cs-CZ" sz="2000" b="1" dirty="0"/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p</a:t>
            </a:r>
            <a:r>
              <a:rPr lang="cs-CZ" sz="2000" dirty="0" smtClean="0"/>
              <a:t>ojištění nepovinné, nicméně vhodné s ohledem na riziko</a:t>
            </a:r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n</a:t>
            </a:r>
            <a:r>
              <a:rPr lang="cs-CZ" sz="2000" dirty="0" smtClean="0"/>
              <a:t>apř. IT, </a:t>
            </a:r>
            <a:r>
              <a:rPr lang="cs-CZ" sz="2000" dirty="0"/>
              <a:t>ú</a:t>
            </a:r>
            <a:r>
              <a:rPr lang="cs-CZ" sz="2000" dirty="0" smtClean="0"/>
              <a:t>četní,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181044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cs-CZ" sz="2800" dirty="0"/>
              <a:t>Obecné předpoklady vzniku odpovědnosti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altLang="cs-CZ" sz="2000" dirty="0"/>
              <a:t>Porušení právní povinnosti </a:t>
            </a:r>
            <a:r>
              <a:rPr lang="cs-CZ" altLang="cs-CZ" sz="2000" dirty="0" smtClean="0"/>
              <a:t>(vyplývající ze zákona / z právních předpisů) </a:t>
            </a:r>
            <a:r>
              <a:rPr lang="cs-CZ" altLang="cs-CZ" sz="2000" dirty="0"/>
              <a:t>osobou odpovědnou za </a:t>
            </a:r>
            <a:r>
              <a:rPr lang="cs-CZ" altLang="cs-CZ" sz="2000" dirty="0" smtClean="0"/>
              <a:t>újmu</a:t>
            </a:r>
            <a:endParaRPr lang="cs-CZ" altLang="cs-CZ" sz="2000" dirty="0"/>
          </a:p>
          <a:p>
            <a:endParaRPr lang="cs-CZ" altLang="cs-CZ" sz="2000" dirty="0"/>
          </a:p>
          <a:p>
            <a:r>
              <a:rPr lang="cs-CZ" altLang="cs-CZ" sz="2000" dirty="0"/>
              <a:t>Vznik </a:t>
            </a:r>
            <a:r>
              <a:rPr lang="cs-CZ" altLang="cs-CZ" sz="2000" dirty="0" smtClean="0"/>
              <a:t>újmy </a:t>
            </a:r>
            <a:r>
              <a:rPr lang="cs-CZ" altLang="cs-CZ" sz="2000" dirty="0"/>
              <a:t>na straně </a:t>
            </a:r>
            <a:r>
              <a:rPr lang="cs-CZ" altLang="cs-CZ" sz="2000" dirty="0" smtClean="0"/>
              <a:t>poškozeného (dovozce, výrobce, distributor)</a:t>
            </a:r>
            <a:endParaRPr lang="cs-CZ" altLang="cs-CZ" sz="2000" dirty="0"/>
          </a:p>
          <a:p>
            <a:endParaRPr lang="cs-CZ" altLang="cs-CZ" sz="2000" dirty="0"/>
          </a:p>
          <a:p>
            <a:r>
              <a:rPr lang="cs-CZ" altLang="cs-CZ" sz="2000" b="1" dirty="0"/>
              <a:t>Příčinná souvislost mezi porušením povinnosti a vznikem </a:t>
            </a:r>
            <a:r>
              <a:rPr lang="cs-CZ" altLang="cs-CZ" sz="2000" b="1" dirty="0" smtClean="0"/>
              <a:t>újmy</a:t>
            </a:r>
            <a:endParaRPr lang="cs-CZ" altLang="cs-CZ" sz="2000" b="1" dirty="0"/>
          </a:p>
          <a:p>
            <a:endParaRPr lang="cs-CZ" altLang="cs-CZ" sz="2000" dirty="0"/>
          </a:p>
          <a:p>
            <a:r>
              <a:rPr lang="cs-CZ" altLang="cs-CZ" sz="2000" dirty="0"/>
              <a:t>Neexistence okolnosti vylučující odpovědnost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61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err="1"/>
              <a:t>Claims</a:t>
            </a:r>
            <a:r>
              <a:rPr lang="cs-CZ" altLang="cs-CZ" sz="2800" dirty="0"/>
              <a:t> made </a:t>
            </a:r>
            <a:r>
              <a:rPr lang="cs-CZ" altLang="cs-CZ" sz="2800" dirty="0" smtClean="0"/>
              <a:t>princip – Časový průběh</a:t>
            </a:r>
            <a:endParaRPr lang="cs-CZ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87" y="1043735"/>
            <a:ext cx="8159873" cy="468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14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Předmět pojištění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profesní </a:t>
            </a:r>
            <a:r>
              <a:rPr lang="cs-CZ" altLang="cs-CZ" sz="2800" dirty="0"/>
              <a:t>odpovědnosti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000" dirty="0"/>
              <a:t>Předmětem pojištění je </a:t>
            </a:r>
            <a:r>
              <a:rPr lang="cs-CZ" sz="2000" b="1" dirty="0"/>
              <a:t>odpovědnost za </a:t>
            </a:r>
            <a:r>
              <a:rPr lang="cs-CZ" sz="2000" b="1" dirty="0" smtClean="0"/>
              <a:t>újmu </a:t>
            </a:r>
            <a:r>
              <a:rPr lang="cs-CZ" sz="2000" b="1" dirty="0"/>
              <a:t>vzniklou v souvislosti </a:t>
            </a:r>
            <a:r>
              <a:rPr lang="cs-CZ" sz="2000" b="1" dirty="0" smtClean="0"/>
              <a:t>s </a:t>
            </a:r>
            <a:r>
              <a:rPr lang="cs-CZ" sz="2000" b="1" dirty="0"/>
              <a:t>výkonem odborné činnosti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Finanční </a:t>
            </a:r>
            <a:r>
              <a:rPr lang="cs-CZ" sz="2000" dirty="0" smtClean="0"/>
              <a:t>újma </a:t>
            </a:r>
            <a:r>
              <a:rPr lang="cs-CZ" sz="2000" dirty="0"/>
              <a:t>- </a:t>
            </a:r>
            <a:r>
              <a:rPr lang="cs-CZ" sz="2000" dirty="0" smtClean="0"/>
              <a:t>újma </a:t>
            </a:r>
            <a:r>
              <a:rPr lang="cs-CZ" sz="2000" dirty="0"/>
              <a:t>vzniklá jinak než na věci, zdraví nebo životě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 smtClean="0"/>
              <a:t>Z </a:t>
            </a:r>
            <a:r>
              <a:rPr lang="cs-CZ" sz="2000" dirty="0"/>
              <a:t>pojištění se hradí skutečně vzniklá, vyčíslitelná a doložitelná  ú</a:t>
            </a:r>
            <a:r>
              <a:rPr lang="cs-CZ" sz="2000" dirty="0" smtClean="0"/>
              <a:t>jma</a:t>
            </a: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Náklady na obranu proti vznesenému nároku a související náklady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22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Škodná událost, pojistná událost,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územní </a:t>
            </a:r>
            <a:r>
              <a:rPr lang="cs-CZ" altLang="cs-CZ" sz="2800" dirty="0"/>
              <a:t>rozsah krytí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Škodnou událostí se rozumí porušení právní povinnosti pojištěného pouze v souvislosti s poskytováním odborných služeb zahrnutých do pojištění – vykonávané v souladu s OR a živnostenským </a:t>
            </a:r>
            <a:r>
              <a:rPr lang="cs-CZ" altLang="cs-CZ" sz="2000" dirty="0" smtClean="0"/>
              <a:t>oprávněním</a:t>
            </a:r>
          </a:p>
          <a:p>
            <a:pPr marL="0" indent="0">
              <a:buNone/>
            </a:pPr>
            <a:endParaRPr lang="cs-CZ" altLang="cs-CZ" sz="2000" dirty="0"/>
          </a:p>
          <a:p>
            <a:r>
              <a:rPr lang="cs-CZ" altLang="cs-CZ" sz="2000" dirty="0"/>
              <a:t>To může vzniknout </a:t>
            </a:r>
            <a:r>
              <a:rPr lang="cs-CZ" altLang="cs-CZ" sz="2000" dirty="0" smtClean="0"/>
              <a:t>ne-jednáním </a:t>
            </a:r>
            <a:r>
              <a:rPr lang="cs-CZ" altLang="cs-CZ" sz="2000" dirty="0"/>
              <a:t>a/nebo opomenutím, které má za následek vznik </a:t>
            </a:r>
            <a:r>
              <a:rPr lang="cs-CZ" altLang="cs-CZ" sz="2000" dirty="0" smtClean="0"/>
              <a:t>újmy</a:t>
            </a:r>
            <a:endParaRPr lang="cs-CZ" altLang="cs-CZ" sz="2000" b="1" dirty="0"/>
          </a:p>
          <a:p>
            <a:endParaRPr lang="cs-CZ" altLang="cs-CZ" sz="2000" b="1" dirty="0"/>
          </a:p>
          <a:p>
            <a:r>
              <a:rPr lang="cs-CZ" altLang="cs-CZ" sz="2000" dirty="0"/>
              <a:t>Pojistnou událostí je vznik povinnosti pojištěného nahradit </a:t>
            </a:r>
            <a:r>
              <a:rPr lang="cs-CZ" altLang="cs-CZ" sz="2000" dirty="0" smtClean="0"/>
              <a:t>újmu</a:t>
            </a:r>
            <a:r>
              <a:rPr lang="cs-CZ" altLang="cs-CZ" sz="2000" dirty="0"/>
              <a:t>, kterou způsobil porušením právní </a:t>
            </a:r>
            <a:r>
              <a:rPr lang="cs-CZ" altLang="cs-CZ" sz="2000" dirty="0" smtClean="0"/>
              <a:t>povinnosti</a:t>
            </a:r>
          </a:p>
          <a:p>
            <a:pPr marL="0" indent="0">
              <a:buNone/>
            </a:pPr>
            <a:endParaRPr lang="cs-CZ" altLang="cs-CZ" sz="2000" dirty="0"/>
          </a:p>
          <a:p>
            <a:r>
              <a:rPr lang="cs-CZ" altLang="cs-CZ" sz="2000" dirty="0" smtClean="0"/>
              <a:t>Uplatnění nároku  - písemná forma / žaloba</a:t>
            </a:r>
            <a:endParaRPr lang="cs-CZ" altLang="cs-CZ" sz="2000" dirty="0"/>
          </a:p>
          <a:p>
            <a:endParaRPr lang="cs-CZ" alt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2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Pojištěný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altLang="cs-CZ" sz="2000" b="1" dirty="0"/>
              <a:t>Firma </a:t>
            </a:r>
            <a:r>
              <a:rPr lang="cs-CZ" altLang="cs-CZ" sz="2000" dirty="0"/>
              <a:t>(pojistník)</a:t>
            </a:r>
          </a:p>
          <a:p>
            <a:r>
              <a:rPr lang="cs-CZ" altLang="cs-CZ" sz="2000" b="1" dirty="0"/>
              <a:t>Fyzická osoba</a:t>
            </a:r>
            <a:r>
              <a:rPr lang="cs-CZ" altLang="cs-CZ" sz="2000" dirty="0"/>
              <a:t> - OSVČ (pojistník)</a:t>
            </a:r>
          </a:p>
          <a:p>
            <a:pPr marL="0" indent="0">
              <a:buNone/>
            </a:pPr>
            <a:endParaRPr lang="cs-CZ" altLang="cs-CZ" sz="2000" dirty="0"/>
          </a:p>
          <a:p>
            <a:r>
              <a:rPr lang="cs-CZ" altLang="cs-CZ" sz="2000" dirty="0"/>
              <a:t>Zaměstnanci vykonávající odbornou činnost na základě získaného oprávnění k jejímu výkonu</a:t>
            </a:r>
          </a:p>
          <a:p>
            <a:r>
              <a:rPr lang="cs-CZ" altLang="cs-CZ" sz="2000" dirty="0"/>
              <a:t>Zaměstnanci vykonávající odbornou činnost bez oprávnění</a:t>
            </a:r>
          </a:p>
          <a:p>
            <a:endParaRPr lang="cs-CZ" altLang="cs-CZ" sz="2000" dirty="0"/>
          </a:p>
          <a:p>
            <a:r>
              <a:rPr lang="cs-CZ" altLang="cs-CZ" sz="2000" dirty="0"/>
              <a:t>Trvale spolupracující osoby  - OSVČ/fyzické osoby</a:t>
            </a:r>
          </a:p>
          <a:p>
            <a:r>
              <a:rPr lang="cs-CZ" altLang="cs-CZ" sz="2000" dirty="0"/>
              <a:t>Konzultanti pro konkrétní projekt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53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Rozšíření krytí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  <a:defRPr/>
            </a:pPr>
            <a:r>
              <a:rPr lang="cs-CZ" sz="2000" dirty="0"/>
              <a:t>Řada připojištění v závislosti na vykonávané činnosti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  <a:defRPr/>
            </a:pPr>
            <a:endParaRPr lang="cs-CZ" sz="2000" dirty="0"/>
          </a:p>
          <a:p>
            <a:pPr>
              <a:lnSpc>
                <a:spcPct val="90000"/>
              </a:lnSpc>
              <a:tabLst>
                <a:tab pos="0" algn="l"/>
              </a:tabLst>
              <a:defRPr/>
            </a:pPr>
            <a:r>
              <a:rPr lang="cs-CZ" sz="2000" dirty="0"/>
              <a:t>Obecná odpovědnost za </a:t>
            </a:r>
            <a:r>
              <a:rPr lang="cs-CZ" sz="2000" dirty="0" smtClean="0"/>
              <a:t>újmy</a:t>
            </a:r>
          </a:p>
          <a:p>
            <a:pPr>
              <a:lnSpc>
                <a:spcPct val="90000"/>
              </a:lnSpc>
              <a:tabLst>
                <a:tab pos="0" algn="l"/>
              </a:tabLst>
              <a:defRPr/>
            </a:pPr>
            <a:r>
              <a:rPr lang="cs-CZ" sz="2000" dirty="0" smtClean="0"/>
              <a:t>Odpovědnost za újmu způsobenou vadou výrobku</a:t>
            </a:r>
            <a:endParaRPr lang="cs-CZ" sz="2000" dirty="0"/>
          </a:p>
          <a:p>
            <a:pPr>
              <a:lnSpc>
                <a:spcPct val="90000"/>
              </a:lnSpc>
              <a:tabLst>
                <a:tab pos="0" algn="l"/>
              </a:tabLst>
              <a:defRPr/>
            </a:pPr>
            <a:r>
              <a:rPr lang="cs-CZ" sz="2000" dirty="0"/>
              <a:t>Věci vnesené, věci užívané, škody na pronajatých </a:t>
            </a:r>
            <a:r>
              <a:rPr lang="cs-CZ" sz="2000" dirty="0" smtClean="0"/>
              <a:t>nemovitostech</a:t>
            </a:r>
          </a:p>
          <a:p>
            <a:pPr>
              <a:lnSpc>
                <a:spcPct val="90000"/>
              </a:lnSpc>
              <a:tabLst>
                <a:tab pos="0" algn="l"/>
              </a:tabLst>
              <a:defRPr/>
            </a:pPr>
            <a:r>
              <a:rPr lang="cs-CZ" sz="2000" dirty="0" smtClean="0"/>
              <a:t>Regresy ze zdravotního nebo nemocenského pojištění</a:t>
            </a:r>
            <a:endParaRPr lang="cs-CZ" sz="2000" dirty="0"/>
          </a:p>
          <a:p>
            <a:pPr>
              <a:lnSpc>
                <a:spcPct val="90000"/>
              </a:lnSpc>
              <a:tabLst>
                <a:tab pos="0" algn="l"/>
              </a:tabLst>
              <a:defRPr/>
            </a:pPr>
            <a:r>
              <a:rPr lang="cs-CZ" sz="2000" dirty="0"/>
              <a:t>Ztráta dokumentů (převzaté doklady, listiny, nosiče dat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4339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Obvyklé výluky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Úmyslné jednání pojištěného</a:t>
            </a:r>
          </a:p>
          <a:p>
            <a:r>
              <a:rPr lang="cs-CZ" altLang="cs-CZ" sz="2000" dirty="0"/>
              <a:t>Podvodné jednání, trestný čin</a:t>
            </a:r>
          </a:p>
          <a:p>
            <a:r>
              <a:rPr lang="cs-CZ" altLang="cs-CZ" sz="2000" dirty="0"/>
              <a:t>Pochybení před počátkem pojistné smlouvy/datem retroaktivity</a:t>
            </a:r>
          </a:p>
          <a:p>
            <a:r>
              <a:rPr lang="cs-CZ" altLang="cs-CZ" sz="2000" dirty="0" smtClean="0"/>
              <a:t>Odpovědnost </a:t>
            </a:r>
            <a:r>
              <a:rPr lang="cs-CZ" altLang="cs-CZ" sz="2000" dirty="0"/>
              <a:t>za </a:t>
            </a:r>
            <a:r>
              <a:rPr lang="cs-CZ" altLang="cs-CZ" sz="2000" dirty="0" smtClean="0"/>
              <a:t>újmu </a:t>
            </a:r>
            <a:r>
              <a:rPr lang="cs-CZ" altLang="cs-CZ" sz="2000" dirty="0"/>
              <a:t>převzatá nad rámec stanovený právním </a:t>
            </a:r>
            <a:r>
              <a:rPr lang="cs-CZ" altLang="cs-CZ" sz="2000" dirty="0" smtClean="0"/>
              <a:t>předpisem / smluvní odpovědnost  (nad rámec zákonné) </a:t>
            </a:r>
            <a:endParaRPr lang="cs-CZ" altLang="cs-CZ" sz="2000" dirty="0"/>
          </a:p>
          <a:p>
            <a:r>
              <a:rPr lang="cs-CZ" altLang="cs-CZ" sz="2000" dirty="0" smtClean="0"/>
              <a:t>Pokuty</a:t>
            </a:r>
            <a:r>
              <a:rPr lang="cs-CZ" altLang="cs-CZ" sz="2000" dirty="0"/>
              <a:t>, penále udělené pojištěnému </a:t>
            </a:r>
          </a:p>
          <a:p>
            <a:r>
              <a:rPr lang="cs-CZ" altLang="cs-CZ" sz="2000" dirty="0" smtClean="0"/>
              <a:t>USA</a:t>
            </a:r>
            <a:r>
              <a:rPr lang="cs-CZ" altLang="cs-CZ" sz="2000" dirty="0"/>
              <a:t>, Kanada (nárok vznesený v těchto zemích nebo podle jejich práva)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78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76250" y="1268760"/>
            <a:ext cx="8191500" cy="450021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Škoda (újma na jmění)</a:t>
            </a:r>
          </a:p>
          <a:p>
            <a:pPr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200" dirty="0" smtClean="0"/>
              <a:t>Škoda je pojímána jako </a:t>
            </a:r>
            <a:r>
              <a:rPr lang="cs-CZ" sz="2200" b="1" dirty="0" smtClean="0"/>
              <a:t>újma na majetku</a:t>
            </a:r>
            <a:r>
              <a:rPr lang="cs-CZ" sz="2200" dirty="0" smtClean="0"/>
              <a:t>, kterou lze vyjádřit v </a:t>
            </a:r>
            <a:r>
              <a:rPr lang="cs-CZ" sz="2200" b="1" dirty="0" smtClean="0"/>
              <a:t>penězích</a:t>
            </a:r>
          </a:p>
          <a:p>
            <a:pPr marL="0" indent="0">
              <a:buNone/>
            </a:pPr>
            <a:endParaRPr lang="cs-CZ" sz="2200" dirty="0" smtClean="0"/>
          </a:p>
          <a:p>
            <a:pPr marL="0" indent="0">
              <a:buNone/>
            </a:pPr>
            <a:r>
              <a:rPr lang="cs-CZ" sz="2200" dirty="0" smtClean="0"/>
              <a:t>Nejedná se pouze o </a:t>
            </a:r>
            <a:r>
              <a:rPr lang="cs-CZ" sz="2200" b="1" dirty="0" smtClean="0"/>
              <a:t>škodu skutečnou </a:t>
            </a:r>
            <a:r>
              <a:rPr lang="cs-CZ" sz="2200" dirty="0" smtClean="0"/>
              <a:t>(výše, o kterou se hodnota majetku snížila), ale i o </a:t>
            </a:r>
            <a:r>
              <a:rPr lang="cs-CZ" sz="2200" b="1" dirty="0" smtClean="0"/>
              <a:t>ušlý zisk </a:t>
            </a:r>
            <a:r>
              <a:rPr lang="cs-CZ" sz="2200" dirty="0" smtClean="0"/>
              <a:t>(výše, o kterou se hodnota nezvýšila, ačkoliv měla)</a:t>
            </a:r>
          </a:p>
          <a:p>
            <a:pPr lvl="2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Pojistitelé nabízející pojištění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profesní </a:t>
            </a:r>
            <a:r>
              <a:rPr lang="cs-CZ" altLang="cs-CZ" sz="2800" dirty="0"/>
              <a:t>odpovědnosti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 dirty="0"/>
              <a:t>AIG Europe Limited, </a:t>
            </a:r>
            <a:r>
              <a:rPr lang="en-US" sz="2000" dirty="0" err="1"/>
              <a:t>organizační</a:t>
            </a:r>
            <a:r>
              <a:rPr lang="en-US" sz="2000" dirty="0"/>
              <a:t> </a:t>
            </a:r>
            <a:r>
              <a:rPr lang="en-US" sz="2000" dirty="0" err="1"/>
              <a:t>složka</a:t>
            </a:r>
            <a:r>
              <a:rPr lang="en-US" sz="2000" dirty="0"/>
              <a:t> pro </a:t>
            </a:r>
            <a:r>
              <a:rPr lang="en-US" sz="2000" dirty="0" err="1"/>
              <a:t>Českou</a:t>
            </a:r>
            <a:r>
              <a:rPr lang="en-US" sz="2000" dirty="0"/>
              <a:t> </a:t>
            </a:r>
            <a:r>
              <a:rPr lang="en-US" sz="2000" dirty="0" err="1" smtClean="0"/>
              <a:t>republiku</a:t>
            </a:r>
            <a:endParaRPr lang="cs-CZ" sz="2000" dirty="0" smtClean="0"/>
          </a:p>
          <a:p>
            <a:pPr>
              <a:lnSpc>
                <a:spcPct val="90000"/>
              </a:lnSpc>
              <a:defRPr/>
            </a:pPr>
            <a:r>
              <a:rPr lang="cs-CZ" sz="2000" dirty="0" smtClean="0"/>
              <a:t>ACE </a:t>
            </a:r>
            <a:r>
              <a:rPr lang="cs-CZ" sz="2000" dirty="0" err="1" smtClean="0"/>
              <a:t>European</a:t>
            </a:r>
            <a:r>
              <a:rPr lang="cs-CZ" sz="2000" dirty="0" smtClean="0"/>
              <a:t> Group Ltd., organizační složka</a:t>
            </a:r>
            <a:endParaRPr lang="cs-CZ" sz="2000" dirty="0"/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Allianz pojišťovna, a.s. 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/>
              <a:t>Česká podnikatelská pojišťovna, a.s., </a:t>
            </a:r>
            <a:r>
              <a:rPr lang="cs-CZ" sz="2000" b="1" dirty="0" err="1"/>
              <a:t>Vienna</a:t>
            </a:r>
            <a:r>
              <a:rPr lang="cs-CZ" sz="2000" b="1" dirty="0"/>
              <a:t> </a:t>
            </a:r>
            <a:r>
              <a:rPr lang="cs-CZ" sz="2000" b="1" dirty="0" err="1"/>
              <a:t>Insurance</a:t>
            </a:r>
            <a:r>
              <a:rPr lang="cs-CZ" sz="2000" b="1" dirty="0"/>
              <a:t> Group 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/>
              <a:t>Česká pojišťovna a.s.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ČSOB Pojišťovna, a.s., člen holdingu ČSOB 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 err="1"/>
              <a:t>Generali</a:t>
            </a:r>
            <a:r>
              <a:rPr lang="cs-CZ" sz="2000" b="1" dirty="0"/>
              <a:t> Pojišťovna a.s.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HDI </a:t>
            </a:r>
            <a:r>
              <a:rPr lang="cs-CZ" sz="2000" dirty="0" err="1"/>
              <a:t>Versicherung</a:t>
            </a:r>
            <a:r>
              <a:rPr lang="cs-CZ" sz="2000" dirty="0"/>
              <a:t> AG, organizační složka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Kooperativa pojišťovna, a. s., </a:t>
            </a:r>
            <a:r>
              <a:rPr lang="cs-CZ" sz="2000" dirty="0" err="1"/>
              <a:t>Vienna</a:t>
            </a:r>
            <a:r>
              <a:rPr lang="cs-CZ" sz="2000" dirty="0"/>
              <a:t> </a:t>
            </a:r>
            <a:r>
              <a:rPr lang="cs-CZ" sz="2000" dirty="0" err="1"/>
              <a:t>Insurance</a:t>
            </a:r>
            <a:r>
              <a:rPr lang="cs-CZ" sz="2000" dirty="0"/>
              <a:t> Group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Maxima pojišťovna, a.s.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Slavia pojišťovna a.s.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Triglav pojišťovna, a.s. 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/>
              <a:t>UNIQA pojišťovna, a.s.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94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Požadavky pojistitelů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/>
              <a:t>Zcela vyplněný a za společnost podepsaný produktový dotazník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/>
              <a:t>(retroaktivita)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Výpis z OR pojistníka se zápisem vykonávané činnosti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Oprávnění k výkonu činnosti (autorizace, registrace, licence)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08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Doporučení – na co si dát pozor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000" dirty="0" smtClean="0"/>
              <a:t>Pojištění obecné odpovědnosti x profesní odpovědnost - kombinace</a:t>
            </a:r>
          </a:p>
          <a:p>
            <a:r>
              <a:rPr lang="cs-CZ" sz="2000" dirty="0" smtClean="0"/>
              <a:t>Definice pojištěného předmětu činnosti – nutno specifikovat</a:t>
            </a:r>
          </a:p>
          <a:p>
            <a:r>
              <a:rPr lang="cs-CZ" sz="2000" dirty="0" smtClean="0"/>
              <a:t>Dostatečný limit pojistného plnění</a:t>
            </a:r>
          </a:p>
          <a:p>
            <a:r>
              <a:rPr lang="cs-CZ" sz="2000" dirty="0" smtClean="0"/>
              <a:t>Pojistné období - retroaktivita</a:t>
            </a:r>
          </a:p>
          <a:p>
            <a:r>
              <a:rPr lang="cs-CZ" sz="2000" dirty="0" smtClean="0"/>
              <a:t>Výše spoluúčasti</a:t>
            </a:r>
          </a:p>
          <a:p>
            <a:r>
              <a:rPr lang="cs-CZ" sz="2000" dirty="0" smtClean="0"/>
              <a:t>Územní rozsah – nutno zohlednit možných okruh „poškozených“</a:t>
            </a:r>
          </a:p>
          <a:p>
            <a:r>
              <a:rPr lang="cs-CZ" sz="2000" dirty="0" smtClean="0"/>
              <a:t>Připojištění</a:t>
            </a:r>
          </a:p>
          <a:p>
            <a:r>
              <a:rPr lang="cs-CZ" sz="2000" dirty="0" smtClean="0"/>
              <a:t>Výluky z pojistného krytí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34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969696"/>
                </a:solidFill>
              </a:rPr>
              <a:t/>
            </a:r>
            <a:br>
              <a:rPr lang="cs-CZ" dirty="0" smtClean="0">
                <a:solidFill>
                  <a:srgbClr val="969696"/>
                </a:solidFill>
              </a:rPr>
            </a:br>
            <a:r>
              <a:rPr lang="cs-CZ" sz="3600" dirty="0" smtClean="0">
                <a:solidFill>
                  <a:srgbClr val="969696"/>
                </a:solidFill>
              </a:rPr>
              <a:t>Komplexní </a:t>
            </a:r>
            <a:r>
              <a:rPr lang="cs-CZ" sz="3600" dirty="0">
                <a:solidFill>
                  <a:srgbClr val="969696"/>
                </a:solidFill>
              </a:rPr>
              <a:t>služby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v oblasti pojištění a risk managementu</a:t>
            </a:r>
            <a:r>
              <a:rPr lang="cs-CZ" dirty="0"/>
              <a:t/>
            </a:r>
            <a:br>
              <a:rPr lang="cs-CZ" dirty="0"/>
            </a:br>
            <a:endParaRPr lang="cs-CZ" dirty="0">
              <a:solidFill>
                <a:srgbClr val="283164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446930" y="6233136"/>
            <a:ext cx="2715580" cy="365125"/>
          </a:xfrm>
        </p:spPr>
        <p:txBody>
          <a:bodyPr/>
          <a:lstStyle/>
          <a:p>
            <a:r>
              <a:rPr lang="cs-CZ" dirty="0" smtClean="0"/>
              <a:t>Sloužíme Vám s radostí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56565" y="5448166"/>
            <a:ext cx="8370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				Pojištění profesní odpovědnosti  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6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Obsah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000" dirty="0" smtClean="0"/>
              <a:t>Základní </a:t>
            </a:r>
            <a:r>
              <a:rPr lang="cs-CZ" sz="2000" dirty="0"/>
              <a:t>informace, charakteristika </a:t>
            </a:r>
            <a:r>
              <a:rPr lang="cs-CZ" sz="2000" dirty="0" smtClean="0"/>
              <a:t>produktu 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Předmět </a:t>
            </a:r>
            <a:r>
              <a:rPr lang="cs-CZ" sz="2000" dirty="0"/>
              <a:t>pojištění profesní odpovědnosti </a:t>
            </a:r>
            <a:r>
              <a:rPr lang="cs-CZ" sz="2000" dirty="0" smtClean="0"/>
              <a:t>, časový průběh, rozsah </a:t>
            </a:r>
            <a:r>
              <a:rPr lang="cs-CZ" sz="2000" dirty="0"/>
              <a:t>krytí, </a:t>
            </a:r>
            <a:r>
              <a:rPr lang="cs-CZ" sz="2000" dirty="0" smtClean="0"/>
              <a:t>pojistitelé</a:t>
            </a:r>
          </a:p>
          <a:p>
            <a:pPr>
              <a:defRPr/>
            </a:pPr>
            <a:r>
              <a:rPr lang="cs-CZ" sz="2000" dirty="0" smtClean="0"/>
              <a:t>Pojištěný, rozšíření krytí, výluky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Pojistitelé, požadavky pro úpis pojištění</a:t>
            </a:r>
            <a:endParaRPr lang="cs-CZ" sz="2000" dirty="0"/>
          </a:p>
          <a:p>
            <a:pPr>
              <a:defRPr/>
            </a:pPr>
            <a:r>
              <a:rPr lang="cs-CZ" sz="2000" dirty="0" smtClean="0"/>
              <a:t>Doporučení </a:t>
            </a:r>
            <a:r>
              <a:rPr lang="cs-CZ" sz="2000" dirty="0"/>
              <a:t>z praxe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8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Co je to pojištění profesní odpovědnosti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Font typeface="Wingdings" pitchFamily="2" charset="2"/>
              <a:buNone/>
            </a:pPr>
            <a:r>
              <a:rPr lang="cs-CZ" altLang="cs-CZ" sz="2000" dirty="0"/>
              <a:t>Pojistné krytí, jehož předmětem je </a:t>
            </a:r>
            <a:r>
              <a:rPr lang="cs-CZ" altLang="cs-CZ" sz="2000" b="1" dirty="0"/>
              <a:t>odpovědnost za  </a:t>
            </a:r>
            <a:r>
              <a:rPr lang="cs-CZ" altLang="cs-CZ" sz="2000" b="1" dirty="0" smtClean="0"/>
              <a:t>finanční újmu </a:t>
            </a:r>
            <a:r>
              <a:rPr lang="cs-CZ" altLang="cs-CZ" sz="2000" dirty="0"/>
              <a:t>vzniklou třetí osobě v souvislosti s výkonem / poskytováním odborné služby pojištěným a </a:t>
            </a:r>
            <a:r>
              <a:rPr lang="cs-CZ" altLang="cs-CZ" sz="2000" b="1" dirty="0"/>
              <a:t>náklady obhajoby </a:t>
            </a:r>
            <a:r>
              <a:rPr lang="cs-CZ" altLang="cs-CZ" sz="2000" dirty="0"/>
              <a:t>pojištěného při obraně proti vznesenému nároku na odškodnění a související náklady.</a:t>
            </a:r>
          </a:p>
          <a:p>
            <a:pPr marL="0" indent="0">
              <a:buFont typeface="Wingdings" pitchFamily="2" charset="2"/>
              <a:buNone/>
            </a:pPr>
            <a:endParaRPr lang="cs-CZ" altLang="cs-CZ" sz="2000" dirty="0" smtClean="0"/>
          </a:p>
          <a:p>
            <a:pPr marL="0" indent="0">
              <a:buFont typeface="Wingdings" pitchFamily="2" charset="2"/>
              <a:buNone/>
            </a:pPr>
            <a:r>
              <a:rPr lang="cs-CZ" altLang="cs-CZ" sz="2000" dirty="0" smtClean="0"/>
              <a:t>Odborná služba </a:t>
            </a:r>
          </a:p>
          <a:p>
            <a:pPr marL="0" indent="0">
              <a:buFont typeface="Wingdings" pitchFamily="2" charset="2"/>
              <a:buNone/>
            </a:pPr>
            <a:r>
              <a:rPr lang="cs-CZ" altLang="cs-CZ" sz="2000" dirty="0" smtClean="0"/>
              <a:t>- posuzování shody výrobků v souladu s platnou legislativou a nařízeními EU</a:t>
            </a:r>
            <a:endParaRPr lang="cs-CZ" altLang="cs-CZ" sz="2000" dirty="0"/>
          </a:p>
          <a:p>
            <a:pPr marL="0" indent="0">
              <a:buNone/>
            </a:pPr>
            <a:r>
              <a:rPr lang="cs-CZ" sz="2000" dirty="0" smtClean="0"/>
              <a:t>- autorizační a certifikační činnosti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0503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Základní informace, charakteristika produktu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/>
              <a:t>Pojištění </a:t>
            </a:r>
            <a:r>
              <a:rPr lang="cs-CZ" sz="2000" b="1" dirty="0"/>
              <a:t>obecné odpovědnosti </a:t>
            </a:r>
            <a:r>
              <a:rPr lang="cs-CZ" sz="2000" dirty="0"/>
              <a:t>za </a:t>
            </a:r>
            <a:r>
              <a:rPr lang="cs-CZ" sz="2000" dirty="0" smtClean="0"/>
              <a:t>újmy </a:t>
            </a:r>
            <a:r>
              <a:rPr lang="cs-CZ" sz="2000" dirty="0"/>
              <a:t>= </a:t>
            </a:r>
            <a:r>
              <a:rPr lang="cs-CZ" sz="2000" dirty="0" smtClean="0"/>
              <a:t>újmy</a:t>
            </a:r>
            <a:endParaRPr lang="cs-CZ" sz="2000" dirty="0"/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na věci, zdraví nebo životě a následné finanční </a:t>
            </a:r>
            <a:r>
              <a:rPr lang="cs-CZ" sz="2000" dirty="0" smtClean="0"/>
              <a:t>škody</a:t>
            </a:r>
            <a:endParaRPr lang="cs-CZ" sz="2000" dirty="0"/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čisté finanční </a:t>
            </a:r>
            <a:r>
              <a:rPr lang="cs-CZ" sz="2000" dirty="0" smtClean="0"/>
              <a:t>škody</a:t>
            </a:r>
            <a:endParaRPr lang="cs-CZ" sz="2000" dirty="0"/>
          </a:p>
          <a:p>
            <a:pPr marL="685800" lvl="1">
              <a:buFontTx/>
              <a:buChar char="-"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Pojištění </a:t>
            </a:r>
            <a:r>
              <a:rPr lang="cs-CZ" sz="2000" b="1" dirty="0"/>
              <a:t>profesní odpovědnosti </a:t>
            </a:r>
            <a:r>
              <a:rPr lang="cs-CZ" sz="2000" dirty="0"/>
              <a:t>za </a:t>
            </a:r>
            <a:r>
              <a:rPr lang="cs-CZ" sz="2000" dirty="0" smtClean="0"/>
              <a:t>újmy </a:t>
            </a:r>
            <a:r>
              <a:rPr lang="cs-CZ" sz="2000" dirty="0"/>
              <a:t>= </a:t>
            </a:r>
            <a:r>
              <a:rPr lang="cs-CZ" sz="2000" dirty="0" smtClean="0"/>
              <a:t>újmy</a:t>
            </a:r>
            <a:endParaRPr lang="cs-CZ" sz="2000" dirty="0"/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čisté finanční škody</a:t>
            </a:r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na věci, zdraví nebo životě a následné finanční škody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577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Základní informace, charakteristika produktu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sz="2000" b="1" dirty="0"/>
              <a:t>Pojištění </a:t>
            </a:r>
            <a:r>
              <a:rPr lang="cs-CZ" sz="2000" b="1" dirty="0" smtClean="0"/>
              <a:t>povinně smluvní </a:t>
            </a:r>
          </a:p>
          <a:p>
            <a:pPr marL="685800" lvl="1">
              <a:buFontTx/>
              <a:buChar char="-"/>
              <a:defRPr/>
            </a:pPr>
            <a:r>
              <a:rPr lang="cs-CZ" sz="2000" dirty="0" smtClean="0"/>
              <a:t>povinnost sjednat pojištění vyplývá ze zákona / příslušných právních předpisů</a:t>
            </a:r>
          </a:p>
          <a:p>
            <a:pPr marL="685800" lvl="1" algn="just">
              <a:buFontTx/>
              <a:buChar char="-"/>
              <a:defRPr/>
            </a:pPr>
            <a:r>
              <a:rPr lang="cs-CZ" sz="2000" dirty="0"/>
              <a:t>n</a:t>
            </a:r>
            <a:r>
              <a:rPr lang="cs-CZ" sz="2000" dirty="0" smtClean="0"/>
              <a:t>apř.  advokáti, poj. makléři, zdravotnictví , autorizované osoby v </a:t>
            </a:r>
            <a:r>
              <a:rPr lang="cs-CZ" sz="2000" dirty="0"/>
              <a:t>souladu s ustanovením § 11 odst. 3 zákona č. 22/1997 Sb., o technických požadavcích na výrobky </a:t>
            </a:r>
            <a:r>
              <a:rPr lang="cs-CZ" sz="2000" dirty="0" smtClean="0"/>
              <a:t>a akreditaci subjektů posuzování shody</a:t>
            </a:r>
            <a:endParaRPr lang="cs-CZ" sz="2000" dirty="0"/>
          </a:p>
          <a:p>
            <a:pPr marL="685800" lvl="1">
              <a:buFontTx/>
              <a:buChar char="-"/>
              <a:defRPr/>
            </a:pPr>
            <a:endParaRPr lang="cs-CZ" sz="2000" dirty="0"/>
          </a:p>
          <a:p>
            <a:pPr>
              <a:defRPr/>
            </a:pPr>
            <a:r>
              <a:rPr lang="cs-CZ" sz="2000" b="1" dirty="0"/>
              <a:t>Pojištění </a:t>
            </a:r>
            <a:r>
              <a:rPr lang="cs-CZ" sz="2000" b="1" dirty="0" smtClean="0"/>
              <a:t>dobrovolné</a:t>
            </a:r>
            <a:endParaRPr lang="cs-CZ" sz="2000" b="1" dirty="0"/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p</a:t>
            </a:r>
            <a:r>
              <a:rPr lang="cs-CZ" sz="2000" dirty="0" smtClean="0"/>
              <a:t>ojištění nepovinné, nicméně vhodné s ohledem na riziko</a:t>
            </a:r>
          </a:p>
          <a:p>
            <a:pPr marL="685800" lvl="1">
              <a:buFontTx/>
              <a:buChar char="-"/>
              <a:defRPr/>
            </a:pPr>
            <a:r>
              <a:rPr lang="cs-CZ" sz="2000" dirty="0"/>
              <a:t>n</a:t>
            </a:r>
            <a:r>
              <a:rPr lang="cs-CZ" sz="2000" dirty="0" smtClean="0"/>
              <a:t>apř. IT, </a:t>
            </a:r>
            <a:r>
              <a:rPr lang="cs-CZ" sz="2000" dirty="0"/>
              <a:t>ú</a:t>
            </a:r>
            <a:r>
              <a:rPr lang="cs-CZ" sz="2000" dirty="0" smtClean="0"/>
              <a:t>četní,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9630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altLang="cs-CZ" sz="2800" dirty="0"/>
              <a:t>Obecné předpoklady vzniku odpovědnosti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altLang="cs-CZ" sz="2000" dirty="0"/>
              <a:t>Porušení právní povinnosti </a:t>
            </a:r>
            <a:r>
              <a:rPr lang="cs-CZ" altLang="cs-CZ" sz="2000" dirty="0" smtClean="0"/>
              <a:t>(vyplývající ze zákona / z právních předpisů) </a:t>
            </a:r>
            <a:r>
              <a:rPr lang="cs-CZ" altLang="cs-CZ" sz="2000" dirty="0"/>
              <a:t>osobou odpovědnou za </a:t>
            </a:r>
            <a:r>
              <a:rPr lang="cs-CZ" altLang="cs-CZ" sz="2000" dirty="0" smtClean="0"/>
              <a:t>újmu</a:t>
            </a:r>
            <a:endParaRPr lang="cs-CZ" altLang="cs-CZ" sz="2000" dirty="0"/>
          </a:p>
          <a:p>
            <a:endParaRPr lang="cs-CZ" altLang="cs-CZ" sz="2000" dirty="0"/>
          </a:p>
          <a:p>
            <a:r>
              <a:rPr lang="cs-CZ" altLang="cs-CZ" sz="2000" dirty="0"/>
              <a:t>Vznik </a:t>
            </a:r>
            <a:r>
              <a:rPr lang="cs-CZ" altLang="cs-CZ" sz="2000" dirty="0" smtClean="0"/>
              <a:t>újmy </a:t>
            </a:r>
            <a:r>
              <a:rPr lang="cs-CZ" altLang="cs-CZ" sz="2000" dirty="0"/>
              <a:t>na straně </a:t>
            </a:r>
            <a:r>
              <a:rPr lang="cs-CZ" altLang="cs-CZ" sz="2000" dirty="0" smtClean="0"/>
              <a:t>poškozeného (dovozce, výrobce, distributor)</a:t>
            </a:r>
            <a:endParaRPr lang="cs-CZ" altLang="cs-CZ" sz="2000" dirty="0"/>
          </a:p>
          <a:p>
            <a:endParaRPr lang="cs-CZ" altLang="cs-CZ" sz="2000" dirty="0"/>
          </a:p>
          <a:p>
            <a:r>
              <a:rPr lang="cs-CZ" altLang="cs-CZ" sz="2000" b="1" dirty="0"/>
              <a:t>Příčinná souvislost mezi porušením povinnosti a vznikem </a:t>
            </a:r>
            <a:r>
              <a:rPr lang="cs-CZ" altLang="cs-CZ" sz="2000" b="1" dirty="0" smtClean="0"/>
              <a:t>újmy</a:t>
            </a:r>
            <a:endParaRPr lang="cs-CZ" altLang="cs-CZ" sz="2000" b="1" dirty="0"/>
          </a:p>
          <a:p>
            <a:endParaRPr lang="cs-CZ" altLang="cs-CZ" sz="2000" dirty="0"/>
          </a:p>
          <a:p>
            <a:r>
              <a:rPr lang="cs-CZ" altLang="cs-CZ" sz="2000" dirty="0"/>
              <a:t>Neexistence okolnosti vylučující odpovědnost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23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 err="1"/>
              <a:t>Claims</a:t>
            </a:r>
            <a:r>
              <a:rPr lang="cs-CZ" altLang="cs-CZ" sz="2800" dirty="0"/>
              <a:t> made </a:t>
            </a:r>
            <a:r>
              <a:rPr lang="cs-CZ" altLang="cs-CZ" sz="2800" dirty="0" smtClean="0"/>
              <a:t>princip – Časový průběh</a:t>
            </a:r>
            <a:endParaRPr lang="cs-CZ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587" y="1043735"/>
            <a:ext cx="8159873" cy="4680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650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67544" y="1340768"/>
            <a:ext cx="8191500" cy="418465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800" b="1" dirty="0" smtClean="0"/>
              <a:t>Nemajetková újma</a:t>
            </a:r>
          </a:p>
          <a:p>
            <a:pPr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Újma na přirozených právech člověka</a:t>
            </a:r>
            <a:r>
              <a:rPr lang="cs-CZ" dirty="0" smtClean="0"/>
              <a:t>.  Mezi tato práva patří právo na život, zdraví, svobodu, soukromí, čest, důstojnost, jméno apod.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 smtClean="0"/>
              <a:t>Nemajetková újma </a:t>
            </a:r>
            <a:r>
              <a:rPr lang="cs-CZ" dirty="0" smtClean="0"/>
              <a:t>může mít různou podobu: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Fyzická bolest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Ztížení společenského uplatnění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Duševní útrapy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Zvláštní obliba věci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Zásah do soukromí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Poškození dobrého jména, apod.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Předmět pojištění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profesní </a:t>
            </a:r>
            <a:r>
              <a:rPr lang="cs-CZ" altLang="cs-CZ" sz="2800" dirty="0"/>
              <a:t>odpovědnosti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2000" dirty="0"/>
              <a:t>Předmětem pojištění je </a:t>
            </a:r>
            <a:r>
              <a:rPr lang="cs-CZ" sz="2000" b="1" dirty="0"/>
              <a:t>odpovědnost za </a:t>
            </a:r>
            <a:r>
              <a:rPr lang="cs-CZ" sz="2000" b="1" dirty="0" smtClean="0"/>
              <a:t>újmu </a:t>
            </a:r>
            <a:r>
              <a:rPr lang="cs-CZ" sz="2000" b="1" dirty="0"/>
              <a:t>vzniklou v souvislosti </a:t>
            </a:r>
            <a:r>
              <a:rPr lang="cs-CZ" sz="2000" b="1" dirty="0" smtClean="0"/>
              <a:t>s </a:t>
            </a:r>
            <a:r>
              <a:rPr lang="cs-CZ" sz="2000" b="1" dirty="0"/>
              <a:t>výkonem odborné činnosti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Finanční </a:t>
            </a:r>
            <a:r>
              <a:rPr lang="cs-CZ" sz="2000" dirty="0" smtClean="0"/>
              <a:t>újma </a:t>
            </a:r>
            <a:r>
              <a:rPr lang="cs-CZ" sz="2000" dirty="0"/>
              <a:t>- </a:t>
            </a:r>
            <a:r>
              <a:rPr lang="cs-CZ" sz="2000" dirty="0" smtClean="0"/>
              <a:t>újma </a:t>
            </a:r>
            <a:r>
              <a:rPr lang="cs-CZ" sz="2000" dirty="0"/>
              <a:t>vzniklá jinak než na věci, zdraví nebo životě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 smtClean="0"/>
              <a:t>Z </a:t>
            </a:r>
            <a:r>
              <a:rPr lang="cs-CZ" sz="2000" dirty="0"/>
              <a:t>pojištění se hradí skutečně vzniklá, vyčíslitelná a doložitelná  ú</a:t>
            </a:r>
            <a:r>
              <a:rPr lang="cs-CZ" sz="2000" dirty="0" smtClean="0"/>
              <a:t>jma</a:t>
            </a: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Náklady na obranu proti vznesenému nároku a související náklady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70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Škodná událost, pojistná událost,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územní </a:t>
            </a:r>
            <a:r>
              <a:rPr lang="cs-CZ" altLang="cs-CZ" sz="2800" dirty="0"/>
              <a:t>rozsah krytí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Škodnou událostí se rozumí porušení právní povinnosti pojištěného pouze v souvislosti s poskytováním odborných služeb zahrnutých do pojištění – vykonávané v souladu s OR a živnostenským </a:t>
            </a:r>
            <a:r>
              <a:rPr lang="cs-CZ" altLang="cs-CZ" sz="2000" dirty="0" smtClean="0"/>
              <a:t>oprávněním</a:t>
            </a:r>
          </a:p>
          <a:p>
            <a:pPr marL="0" indent="0">
              <a:buNone/>
            </a:pPr>
            <a:endParaRPr lang="cs-CZ" altLang="cs-CZ" sz="2000" dirty="0"/>
          </a:p>
          <a:p>
            <a:r>
              <a:rPr lang="cs-CZ" altLang="cs-CZ" sz="2000" dirty="0"/>
              <a:t>To může vzniknout </a:t>
            </a:r>
            <a:r>
              <a:rPr lang="cs-CZ" altLang="cs-CZ" sz="2000" dirty="0" smtClean="0"/>
              <a:t>ne-jednáním </a:t>
            </a:r>
            <a:r>
              <a:rPr lang="cs-CZ" altLang="cs-CZ" sz="2000" dirty="0"/>
              <a:t>a/nebo opomenutím, které má za následek vznik </a:t>
            </a:r>
            <a:r>
              <a:rPr lang="cs-CZ" altLang="cs-CZ" sz="2000" dirty="0" smtClean="0"/>
              <a:t>újmy</a:t>
            </a:r>
            <a:endParaRPr lang="cs-CZ" altLang="cs-CZ" sz="2000" b="1" dirty="0"/>
          </a:p>
          <a:p>
            <a:endParaRPr lang="cs-CZ" altLang="cs-CZ" sz="2000" b="1" dirty="0"/>
          </a:p>
          <a:p>
            <a:r>
              <a:rPr lang="cs-CZ" altLang="cs-CZ" sz="2000" dirty="0"/>
              <a:t>Pojistnou událostí je vznik povinnosti pojištěného nahradit </a:t>
            </a:r>
            <a:r>
              <a:rPr lang="cs-CZ" altLang="cs-CZ" sz="2000" dirty="0" smtClean="0"/>
              <a:t>újmu</a:t>
            </a:r>
            <a:r>
              <a:rPr lang="cs-CZ" altLang="cs-CZ" sz="2000" dirty="0"/>
              <a:t>, kterou způsobil porušením právní </a:t>
            </a:r>
            <a:r>
              <a:rPr lang="cs-CZ" altLang="cs-CZ" sz="2000" dirty="0" smtClean="0"/>
              <a:t>povinnosti</a:t>
            </a:r>
          </a:p>
          <a:p>
            <a:pPr marL="0" indent="0">
              <a:buNone/>
            </a:pPr>
            <a:endParaRPr lang="cs-CZ" altLang="cs-CZ" sz="2000" dirty="0"/>
          </a:p>
          <a:p>
            <a:r>
              <a:rPr lang="cs-CZ" altLang="cs-CZ" sz="2000" dirty="0" smtClean="0"/>
              <a:t>Uplatnění nároku  - písemná forma / žaloba</a:t>
            </a:r>
            <a:endParaRPr lang="cs-CZ" altLang="cs-CZ" sz="2000" dirty="0"/>
          </a:p>
          <a:p>
            <a:endParaRPr lang="cs-CZ" alt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516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Pojištěný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altLang="cs-CZ" sz="2000" b="1" dirty="0"/>
              <a:t>Firma </a:t>
            </a:r>
            <a:r>
              <a:rPr lang="cs-CZ" altLang="cs-CZ" sz="2000" dirty="0"/>
              <a:t>(pojistník)</a:t>
            </a:r>
          </a:p>
          <a:p>
            <a:r>
              <a:rPr lang="cs-CZ" altLang="cs-CZ" sz="2000" b="1" dirty="0"/>
              <a:t>Fyzická osoba</a:t>
            </a:r>
            <a:r>
              <a:rPr lang="cs-CZ" altLang="cs-CZ" sz="2000" dirty="0"/>
              <a:t> - OSVČ (pojistník)</a:t>
            </a:r>
          </a:p>
          <a:p>
            <a:pPr marL="0" indent="0">
              <a:buNone/>
            </a:pPr>
            <a:endParaRPr lang="cs-CZ" altLang="cs-CZ" sz="2000" dirty="0"/>
          </a:p>
          <a:p>
            <a:r>
              <a:rPr lang="cs-CZ" altLang="cs-CZ" sz="2000" dirty="0"/>
              <a:t>Zaměstnanci vykonávající odbornou činnost na základě získaného oprávnění k jejímu výkonu</a:t>
            </a:r>
          </a:p>
          <a:p>
            <a:r>
              <a:rPr lang="cs-CZ" altLang="cs-CZ" sz="2000" dirty="0"/>
              <a:t>Zaměstnanci vykonávající odbornou činnost bez oprávnění</a:t>
            </a:r>
          </a:p>
          <a:p>
            <a:endParaRPr lang="cs-CZ" altLang="cs-CZ" sz="2000" dirty="0"/>
          </a:p>
          <a:p>
            <a:r>
              <a:rPr lang="cs-CZ" altLang="cs-CZ" sz="2000" dirty="0"/>
              <a:t>Trvale spolupracující osoby  - OSVČ/fyzické osoby</a:t>
            </a:r>
          </a:p>
          <a:p>
            <a:r>
              <a:rPr lang="cs-CZ" altLang="cs-CZ" sz="2000" dirty="0"/>
              <a:t>Konzultanti pro konkrétní projekt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8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Rozšíření krytí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  <a:defRPr/>
            </a:pPr>
            <a:r>
              <a:rPr lang="cs-CZ" sz="2000" dirty="0"/>
              <a:t>Řada připojištění v závislosti na vykonávané činnosti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  <a:tabLst>
                <a:tab pos="0" algn="l"/>
              </a:tabLst>
              <a:defRPr/>
            </a:pPr>
            <a:endParaRPr lang="cs-CZ" sz="2000" dirty="0"/>
          </a:p>
          <a:p>
            <a:pPr>
              <a:lnSpc>
                <a:spcPct val="90000"/>
              </a:lnSpc>
              <a:tabLst>
                <a:tab pos="0" algn="l"/>
              </a:tabLst>
              <a:defRPr/>
            </a:pPr>
            <a:r>
              <a:rPr lang="cs-CZ" sz="2000" dirty="0"/>
              <a:t>Obecná odpovědnost za </a:t>
            </a:r>
            <a:r>
              <a:rPr lang="cs-CZ" sz="2000" dirty="0" smtClean="0"/>
              <a:t>újmy</a:t>
            </a:r>
          </a:p>
          <a:p>
            <a:pPr>
              <a:lnSpc>
                <a:spcPct val="90000"/>
              </a:lnSpc>
              <a:tabLst>
                <a:tab pos="0" algn="l"/>
              </a:tabLst>
              <a:defRPr/>
            </a:pPr>
            <a:r>
              <a:rPr lang="cs-CZ" sz="2000" dirty="0" smtClean="0"/>
              <a:t>Odpovědnost za újmu způsobenou vadou výrobku</a:t>
            </a:r>
            <a:endParaRPr lang="cs-CZ" sz="2000" dirty="0"/>
          </a:p>
          <a:p>
            <a:pPr>
              <a:lnSpc>
                <a:spcPct val="90000"/>
              </a:lnSpc>
              <a:tabLst>
                <a:tab pos="0" algn="l"/>
              </a:tabLst>
              <a:defRPr/>
            </a:pPr>
            <a:r>
              <a:rPr lang="cs-CZ" sz="2000" dirty="0"/>
              <a:t>Věci vnesené, věci užívané, škody na pronajatých </a:t>
            </a:r>
            <a:r>
              <a:rPr lang="cs-CZ" sz="2000" dirty="0" smtClean="0"/>
              <a:t>nemovitostech</a:t>
            </a:r>
          </a:p>
          <a:p>
            <a:pPr>
              <a:lnSpc>
                <a:spcPct val="90000"/>
              </a:lnSpc>
              <a:tabLst>
                <a:tab pos="0" algn="l"/>
              </a:tabLst>
              <a:defRPr/>
            </a:pPr>
            <a:r>
              <a:rPr lang="cs-CZ" sz="2000" dirty="0" smtClean="0"/>
              <a:t>Regresy ze zdravotního nebo nemocenského pojištění</a:t>
            </a:r>
            <a:endParaRPr lang="cs-CZ" sz="2000" dirty="0"/>
          </a:p>
          <a:p>
            <a:pPr>
              <a:lnSpc>
                <a:spcPct val="90000"/>
              </a:lnSpc>
              <a:tabLst>
                <a:tab pos="0" algn="l"/>
              </a:tabLst>
              <a:defRPr/>
            </a:pPr>
            <a:r>
              <a:rPr lang="cs-CZ" sz="2000" dirty="0"/>
              <a:t>Ztráta dokumentů (převzaté doklady, listiny, nosiče dat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8397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Obvyklé výluky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/>
              <a:t>Úmyslné jednání pojištěného</a:t>
            </a:r>
          </a:p>
          <a:p>
            <a:r>
              <a:rPr lang="cs-CZ" altLang="cs-CZ" sz="2000" dirty="0"/>
              <a:t>Podvodné jednání, trestný čin</a:t>
            </a:r>
          </a:p>
          <a:p>
            <a:r>
              <a:rPr lang="cs-CZ" altLang="cs-CZ" sz="2000" dirty="0"/>
              <a:t>Pochybení před počátkem pojistné smlouvy/datem retroaktivity</a:t>
            </a:r>
          </a:p>
          <a:p>
            <a:r>
              <a:rPr lang="cs-CZ" altLang="cs-CZ" sz="2000" dirty="0" smtClean="0"/>
              <a:t>Odpovědnost </a:t>
            </a:r>
            <a:r>
              <a:rPr lang="cs-CZ" altLang="cs-CZ" sz="2000" dirty="0"/>
              <a:t>za </a:t>
            </a:r>
            <a:r>
              <a:rPr lang="cs-CZ" altLang="cs-CZ" sz="2000" dirty="0" smtClean="0"/>
              <a:t>újmu </a:t>
            </a:r>
            <a:r>
              <a:rPr lang="cs-CZ" altLang="cs-CZ" sz="2000" dirty="0"/>
              <a:t>převzatá nad rámec stanovený právním </a:t>
            </a:r>
            <a:r>
              <a:rPr lang="cs-CZ" altLang="cs-CZ" sz="2000" dirty="0" smtClean="0"/>
              <a:t>předpisem / smluvní odpovědnost  (nad rámec zákonné) </a:t>
            </a:r>
            <a:endParaRPr lang="cs-CZ" altLang="cs-CZ" sz="2000" dirty="0"/>
          </a:p>
          <a:p>
            <a:r>
              <a:rPr lang="cs-CZ" altLang="cs-CZ" sz="2000" dirty="0" smtClean="0"/>
              <a:t>Pokuty</a:t>
            </a:r>
            <a:r>
              <a:rPr lang="cs-CZ" altLang="cs-CZ" sz="2000" dirty="0"/>
              <a:t>, penále udělené pojištěnému </a:t>
            </a:r>
          </a:p>
          <a:p>
            <a:r>
              <a:rPr lang="cs-CZ" altLang="cs-CZ" sz="2000" dirty="0" smtClean="0"/>
              <a:t>USA</a:t>
            </a:r>
            <a:r>
              <a:rPr lang="cs-CZ" altLang="cs-CZ" sz="2000" dirty="0"/>
              <a:t>, Kanada (nárok vznesený v těchto zemích nebo podle jejich práva)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2451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Pojistitelé nabízející pojištění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profesní </a:t>
            </a:r>
            <a:r>
              <a:rPr lang="cs-CZ" altLang="cs-CZ" sz="2800" dirty="0"/>
              <a:t>odpovědnosti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000" dirty="0"/>
              <a:t>AIG Europe Limited, </a:t>
            </a:r>
            <a:r>
              <a:rPr lang="en-US" sz="2000" dirty="0" err="1"/>
              <a:t>organizační</a:t>
            </a:r>
            <a:r>
              <a:rPr lang="en-US" sz="2000" dirty="0"/>
              <a:t> </a:t>
            </a:r>
            <a:r>
              <a:rPr lang="en-US" sz="2000" dirty="0" err="1"/>
              <a:t>složka</a:t>
            </a:r>
            <a:r>
              <a:rPr lang="en-US" sz="2000" dirty="0"/>
              <a:t> pro </a:t>
            </a:r>
            <a:r>
              <a:rPr lang="en-US" sz="2000" dirty="0" err="1"/>
              <a:t>Českou</a:t>
            </a:r>
            <a:r>
              <a:rPr lang="en-US" sz="2000" dirty="0"/>
              <a:t> </a:t>
            </a:r>
            <a:r>
              <a:rPr lang="en-US" sz="2000" dirty="0" err="1" smtClean="0"/>
              <a:t>republiku</a:t>
            </a:r>
            <a:endParaRPr lang="cs-CZ" sz="2000" dirty="0" smtClean="0"/>
          </a:p>
          <a:p>
            <a:pPr>
              <a:lnSpc>
                <a:spcPct val="90000"/>
              </a:lnSpc>
              <a:defRPr/>
            </a:pPr>
            <a:r>
              <a:rPr lang="cs-CZ" sz="2000" dirty="0" smtClean="0"/>
              <a:t>ACE </a:t>
            </a:r>
            <a:r>
              <a:rPr lang="cs-CZ" sz="2000" dirty="0" err="1" smtClean="0"/>
              <a:t>European</a:t>
            </a:r>
            <a:r>
              <a:rPr lang="cs-CZ" sz="2000" dirty="0" smtClean="0"/>
              <a:t> Group Ltd., organizační složka</a:t>
            </a:r>
            <a:endParaRPr lang="cs-CZ" sz="2000" dirty="0"/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Allianz pojišťovna, a.s. 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/>
              <a:t>Česká podnikatelská pojišťovna, a.s., </a:t>
            </a:r>
            <a:r>
              <a:rPr lang="cs-CZ" sz="2000" b="1" dirty="0" err="1"/>
              <a:t>Vienna</a:t>
            </a:r>
            <a:r>
              <a:rPr lang="cs-CZ" sz="2000" b="1" dirty="0"/>
              <a:t> </a:t>
            </a:r>
            <a:r>
              <a:rPr lang="cs-CZ" sz="2000" b="1" dirty="0" err="1"/>
              <a:t>Insurance</a:t>
            </a:r>
            <a:r>
              <a:rPr lang="cs-CZ" sz="2000" b="1" dirty="0"/>
              <a:t> Group 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/>
              <a:t>Česká pojišťovna a.s.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ČSOB Pojišťovna, a.s., člen holdingu ČSOB 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 err="1"/>
              <a:t>Generali</a:t>
            </a:r>
            <a:r>
              <a:rPr lang="cs-CZ" sz="2000" b="1" dirty="0"/>
              <a:t> Pojišťovna a.s.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HDI </a:t>
            </a:r>
            <a:r>
              <a:rPr lang="cs-CZ" sz="2000" dirty="0" err="1"/>
              <a:t>Versicherung</a:t>
            </a:r>
            <a:r>
              <a:rPr lang="cs-CZ" sz="2000" dirty="0"/>
              <a:t> AG, organizační složka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Kooperativa pojišťovna, a. s., </a:t>
            </a:r>
            <a:r>
              <a:rPr lang="cs-CZ" sz="2000" dirty="0" err="1"/>
              <a:t>Vienna</a:t>
            </a:r>
            <a:r>
              <a:rPr lang="cs-CZ" sz="2000" dirty="0"/>
              <a:t> </a:t>
            </a:r>
            <a:r>
              <a:rPr lang="cs-CZ" sz="2000" dirty="0" err="1"/>
              <a:t>Insurance</a:t>
            </a:r>
            <a:r>
              <a:rPr lang="cs-CZ" sz="2000" dirty="0"/>
              <a:t> Group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Maxima pojišťovna, a.s.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Slavia pojišťovna a.s.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Triglav pojišťovna, a.s. </a:t>
            </a:r>
          </a:p>
          <a:p>
            <a:pPr>
              <a:lnSpc>
                <a:spcPct val="90000"/>
              </a:lnSpc>
              <a:defRPr/>
            </a:pPr>
            <a:r>
              <a:rPr lang="cs-CZ" sz="2000" b="1" dirty="0"/>
              <a:t>UNIQA pojišťovna, a.s.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668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Požadavky pojistitelů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/>
              <a:t>Zcela vyplněný a za společnost podepsaný produktový dotazník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/>
              <a:t>(retroaktivita)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Výpis z OR pojistníka se zápisem vykonávané činnosti</a:t>
            </a:r>
          </a:p>
          <a:p>
            <a:pPr>
              <a:defRPr/>
            </a:pPr>
            <a:endParaRPr lang="cs-CZ" sz="2000" dirty="0"/>
          </a:p>
          <a:p>
            <a:pPr>
              <a:defRPr/>
            </a:pPr>
            <a:r>
              <a:rPr lang="cs-CZ" sz="2000" dirty="0"/>
              <a:t>Oprávnění k výkonu činnosti (autorizace, registrace, licence)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496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Doporučení – na co si dát pozor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000" dirty="0" smtClean="0"/>
              <a:t>Pojištění obecné odpovědnosti x profesní odpovědnost - kombinace</a:t>
            </a:r>
          </a:p>
          <a:p>
            <a:r>
              <a:rPr lang="cs-CZ" sz="2000" dirty="0" smtClean="0"/>
              <a:t>Definice pojištěného předmětu činnosti – nutno specifikovat</a:t>
            </a:r>
          </a:p>
          <a:p>
            <a:r>
              <a:rPr lang="cs-CZ" sz="2000" dirty="0" smtClean="0"/>
              <a:t>Dostatečný limit pojistného plnění</a:t>
            </a:r>
          </a:p>
          <a:p>
            <a:r>
              <a:rPr lang="cs-CZ" sz="2000" dirty="0" smtClean="0"/>
              <a:t>Pojistné období - retroaktivita</a:t>
            </a:r>
          </a:p>
          <a:p>
            <a:r>
              <a:rPr lang="cs-CZ" sz="2000" dirty="0" smtClean="0"/>
              <a:t>Výše spoluúčasti</a:t>
            </a:r>
          </a:p>
          <a:p>
            <a:r>
              <a:rPr lang="cs-CZ" sz="2000" dirty="0" smtClean="0"/>
              <a:t>Územní rozsah – nutno zohlednit možných okruh „poškozených“</a:t>
            </a:r>
          </a:p>
          <a:p>
            <a:r>
              <a:rPr lang="cs-CZ" sz="2000" dirty="0" smtClean="0"/>
              <a:t>Připojištění</a:t>
            </a:r>
          </a:p>
          <a:p>
            <a:r>
              <a:rPr lang="cs-CZ" sz="2000" dirty="0" smtClean="0"/>
              <a:t>Výluky z pojistného krytí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636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69696"/>
                </a:solidFill>
              </a:rPr>
              <a:t>TĚŠÍME SE NA SPOLUPRÁCI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RENOMIA</a:t>
            </a:r>
          </a:p>
        </p:txBody>
      </p:sp>
    </p:spTree>
    <p:extLst>
      <p:ext uri="{BB962C8B-B14F-4D97-AF65-F5344CB8AC3E}">
        <p14:creationId xmlns:p14="http://schemas.microsoft.com/office/powerpoint/2010/main" val="228701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969696"/>
                </a:solidFill>
              </a:rPr>
              <a:t/>
            </a:r>
            <a:br>
              <a:rPr lang="cs-CZ" dirty="0" smtClean="0">
                <a:solidFill>
                  <a:srgbClr val="969696"/>
                </a:solidFill>
              </a:rPr>
            </a:br>
            <a:r>
              <a:rPr lang="cs-CZ" dirty="0">
                <a:solidFill>
                  <a:srgbClr val="969696"/>
                </a:solidFill>
              </a:rPr>
              <a:t/>
            </a:r>
            <a:br>
              <a:rPr lang="cs-CZ" dirty="0">
                <a:solidFill>
                  <a:srgbClr val="969696"/>
                </a:solidFill>
              </a:rPr>
            </a:br>
            <a:r>
              <a:rPr lang="cs-CZ" sz="3600" dirty="0">
                <a:solidFill>
                  <a:srgbClr val="969696"/>
                </a:solidFill>
              </a:rPr>
              <a:t>Komplexní služby</a:t>
            </a:r>
            <a:br>
              <a:rPr lang="cs-CZ" sz="3600" dirty="0">
                <a:solidFill>
                  <a:srgbClr val="969696"/>
                </a:solidFill>
              </a:rPr>
            </a:br>
            <a:r>
              <a:rPr lang="cs-CZ" sz="3600" dirty="0"/>
              <a:t>v oblasti pojištění a risk managementu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446930" y="6233136"/>
            <a:ext cx="2715580" cy="365125"/>
          </a:xfrm>
        </p:spPr>
        <p:txBody>
          <a:bodyPr/>
          <a:lstStyle/>
          <a:p>
            <a:r>
              <a:rPr lang="cs-CZ" dirty="0" smtClean="0"/>
              <a:t>Sloužíme Vám s radostí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323190" y="5454225"/>
            <a:ext cx="7650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Pojištění odpovědnosti členů orgánů společnosti </a:t>
            </a:r>
            <a:r>
              <a:rPr lang="cs-CZ" sz="2800" b="1" dirty="0">
                <a:solidFill>
                  <a:schemeClr val="bg1"/>
                </a:solidFill>
              </a:rPr>
              <a:t>(D&amp;O)</a:t>
            </a:r>
          </a:p>
        </p:txBody>
      </p:sp>
    </p:spTree>
    <p:extLst>
      <p:ext uri="{BB962C8B-B14F-4D97-AF65-F5344CB8AC3E}">
        <p14:creationId xmlns:p14="http://schemas.microsoft.com/office/powerpoint/2010/main" val="19323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84978" y="2646040"/>
            <a:ext cx="8119470" cy="1143000"/>
          </a:xfrm>
        </p:spPr>
        <p:txBody>
          <a:bodyPr/>
          <a:lstStyle/>
          <a:p>
            <a:r>
              <a:rPr lang="cs-CZ" dirty="0" smtClean="0"/>
              <a:t>Vznik Povinnosti nahradit škodu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Obsah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defRPr/>
            </a:pPr>
            <a:r>
              <a:rPr lang="cs-CZ" sz="2400" dirty="0" smtClean="0"/>
              <a:t>  </a:t>
            </a:r>
            <a:r>
              <a:rPr lang="cs-CZ" sz="2000" dirty="0" smtClean="0">
                <a:solidFill>
                  <a:srgbClr val="002060"/>
                </a:solidFill>
              </a:rPr>
              <a:t>Právní </a:t>
            </a:r>
            <a:r>
              <a:rPr lang="cs-CZ" sz="2000" dirty="0">
                <a:solidFill>
                  <a:srgbClr val="002060"/>
                </a:solidFill>
              </a:rPr>
              <a:t>rámec odpovědnosti za </a:t>
            </a:r>
            <a:r>
              <a:rPr lang="cs-CZ" sz="2000" dirty="0" smtClean="0">
                <a:solidFill>
                  <a:srgbClr val="002060"/>
                </a:solidFill>
              </a:rPr>
              <a:t>újmu členů </a:t>
            </a:r>
            <a:r>
              <a:rPr lang="cs-CZ" sz="2000" dirty="0">
                <a:solidFill>
                  <a:srgbClr val="002060"/>
                </a:solidFill>
              </a:rPr>
              <a:t>statutárních a  </a:t>
            </a:r>
            <a:r>
              <a:rPr lang="cs-CZ" sz="2000" dirty="0" smtClean="0">
                <a:solidFill>
                  <a:srgbClr val="002060"/>
                </a:solidFill>
              </a:rPr>
              <a:t>kontrolních orgánů</a:t>
            </a:r>
            <a:endParaRPr lang="cs-CZ" sz="2000" dirty="0">
              <a:solidFill>
                <a:srgbClr val="002060"/>
              </a:solidFill>
            </a:endParaRPr>
          </a:p>
          <a:p>
            <a:pPr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defRPr/>
            </a:pPr>
            <a:r>
              <a:rPr lang="cs-CZ" sz="2000" dirty="0">
                <a:solidFill>
                  <a:srgbClr val="002060"/>
                </a:solidFill>
              </a:rPr>
              <a:t>  </a:t>
            </a:r>
            <a:r>
              <a:rPr lang="cs-CZ" sz="2000" b="1" dirty="0">
                <a:solidFill>
                  <a:srgbClr val="002060"/>
                </a:solidFill>
              </a:rPr>
              <a:t>Pojištění odpovědnosti </a:t>
            </a:r>
            <a:r>
              <a:rPr lang="cs-CZ" sz="2000" b="1" dirty="0" smtClean="0">
                <a:solidFill>
                  <a:srgbClr val="002060"/>
                </a:solidFill>
              </a:rPr>
              <a:t>členů </a:t>
            </a:r>
            <a:r>
              <a:rPr lang="cs-CZ" sz="2000" b="1" dirty="0">
                <a:solidFill>
                  <a:srgbClr val="002060"/>
                </a:solidFill>
              </a:rPr>
              <a:t>orgánů společnosti  </a:t>
            </a:r>
          </a:p>
          <a:p>
            <a:pPr marL="0" indent="0">
              <a:buNone/>
              <a:defRPr/>
            </a:pPr>
            <a:r>
              <a:rPr lang="cs-CZ" sz="2000" dirty="0">
                <a:solidFill>
                  <a:srgbClr val="002060"/>
                </a:solidFill>
              </a:rPr>
              <a:t>   (</a:t>
            </a:r>
            <a:r>
              <a:rPr lang="cs-CZ" sz="2000" dirty="0" err="1">
                <a:solidFill>
                  <a:srgbClr val="002060"/>
                </a:solidFill>
              </a:rPr>
              <a:t>Director</a:t>
            </a:r>
            <a:r>
              <a:rPr lang="en-US" sz="2000" dirty="0">
                <a:solidFill>
                  <a:srgbClr val="002060"/>
                </a:solidFill>
              </a:rPr>
              <a:t>s’ </a:t>
            </a:r>
            <a:r>
              <a:rPr lang="cs-CZ" sz="2000" dirty="0">
                <a:solidFill>
                  <a:srgbClr val="002060"/>
                </a:solidFill>
              </a:rPr>
              <a:t>&amp; </a:t>
            </a:r>
            <a:r>
              <a:rPr lang="cs-CZ" sz="2000" dirty="0" err="1">
                <a:solidFill>
                  <a:srgbClr val="002060"/>
                </a:solidFill>
              </a:rPr>
              <a:t>Officer</a:t>
            </a:r>
            <a:r>
              <a:rPr lang="en-US" sz="2000" dirty="0">
                <a:solidFill>
                  <a:srgbClr val="002060"/>
                </a:solidFill>
              </a:rPr>
              <a:t>s’ </a:t>
            </a:r>
            <a:r>
              <a:rPr lang="en-US" sz="2000" dirty="0" err="1">
                <a:solidFill>
                  <a:srgbClr val="002060"/>
                </a:solidFill>
              </a:rPr>
              <a:t>Liabili</a:t>
            </a:r>
            <a:r>
              <a:rPr lang="cs-CZ" sz="2000" dirty="0">
                <a:solidFill>
                  <a:srgbClr val="002060"/>
                </a:solidFill>
              </a:rPr>
              <a:t>ty In</a:t>
            </a:r>
            <a:r>
              <a:rPr lang="en-US" sz="2000" dirty="0" err="1">
                <a:solidFill>
                  <a:srgbClr val="002060"/>
                </a:solidFill>
              </a:rPr>
              <a:t>surance</a:t>
            </a:r>
            <a:r>
              <a:rPr lang="en-US" sz="2000" dirty="0">
                <a:solidFill>
                  <a:srgbClr val="002060"/>
                </a:solidFill>
              </a:rPr>
              <a:t>, </a:t>
            </a:r>
            <a:r>
              <a:rPr lang="en-US" sz="2000" b="1" dirty="0">
                <a:solidFill>
                  <a:srgbClr val="002060"/>
                </a:solidFill>
              </a:rPr>
              <a:t>D</a:t>
            </a:r>
            <a:r>
              <a:rPr lang="cs-CZ" sz="2000" b="1" dirty="0">
                <a:solidFill>
                  <a:srgbClr val="002060"/>
                </a:solidFill>
              </a:rPr>
              <a:t>&amp;O)</a:t>
            </a:r>
          </a:p>
          <a:p>
            <a:pPr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defRPr/>
            </a:pPr>
            <a:r>
              <a:rPr lang="cs-CZ" sz="2000" dirty="0">
                <a:solidFill>
                  <a:srgbClr val="002060"/>
                </a:solidFill>
              </a:rPr>
              <a:t>  Nároky z D&amp;O pojištění </a:t>
            </a:r>
          </a:p>
          <a:p>
            <a:pPr marL="0" indent="0">
              <a:defRPr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defRPr/>
            </a:pPr>
            <a:r>
              <a:rPr lang="cs-CZ" sz="2000" dirty="0" smtClean="0">
                <a:solidFill>
                  <a:srgbClr val="002060"/>
                </a:solidFill>
              </a:rPr>
              <a:t>  </a:t>
            </a:r>
            <a:r>
              <a:rPr lang="cs-CZ" sz="2000" dirty="0">
                <a:solidFill>
                  <a:srgbClr val="002060"/>
                </a:solidFill>
              </a:rPr>
              <a:t>Trh s D&amp;O pojištěním, trendy</a:t>
            </a: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47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PRÁVNÍ RÁMEC - Rekodifikace </a:t>
            </a:r>
            <a:r>
              <a:rPr lang="cs-CZ" sz="2800" dirty="0">
                <a:solidFill>
                  <a:srgbClr val="002060"/>
                </a:solidFill>
              </a:rPr>
              <a:t>2014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000" dirty="0">
                <a:solidFill>
                  <a:srgbClr val="002060"/>
                </a:solidFill>
              </a:rPr>
              <a:t>Zákon č. 89/2012 Sb., </a:t>
            </a:r>
            <a:r>
              <a:rPr lang="cs-CZ" sz="2000" b="1" dirty="0">
                <a:solidFill>
                  <a:srgbClr val="002060"/>
                </a:solidFill>
              </a:rPr>
              <a:t>občanský zákoník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	§ 159 –  povinnost vykonávat funkci „s nezbytnou loajalitou i s 	potřebnými znalostmi a pečlivostí“</a:t>
            </a:r>
          </a:p>
          <a:p>
            <a:pPr lvl="2"/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Zákon č. 90/2012 Sb., o obchodních společnostech a družstvech </a:t>
            </a:r>
            <a:r>
              <a:rPr lang="cs-CZ" sz="2000" dirty="0" smtClean="0">
                <a:solidFill>
                  <a:srgbClr val="002060"/>
                </a:solidFill>
              </a:rPr>
              <a:t>(</a:t>
            </a:r>
            <a:r>
              <a:rPr lang="cs-CZ" sz="2000" b="1" dirty="0" smtClean="0">
                <a:solidFill>
                  <a:srgbClr val="002060"/>
                </a:solidFill>
              </a:rPr>
              <a:t>zákon </a:t>
            </a:r>
            <a:r>
              <a:rPr lang="cs-CZ" sz="2000" b="1" dirty="0">
                <a:solidFill>
                  <a:srgbClr val="002060"/>
                </a:solidFill>
              </a:rPr>
              <a:t>o obchodních korporacích</a:t>
            </a:r>
            <a:r>
              <a:rPr lang="cs-CZ" sz="2000" dirty="0">
                <a:solidFill>
                  <a:srgbClr val="002060"/>
                </a:solidFill>
              </a:rPr>
              <a:t>)</a:t>
            </a:r>
          </a:p>
          <a:p>
            <a:pPr lvl="2"/>
            <a:r>
              <a:rPr lang="cs-CZ" sz="2000" dirty="0">
                <a:solidFill>
                  <a:srgbClr val="002060"/>
                </a:solidFill>
              </a:rPr>
              <a:t>stanoví povinnosti členům statutárních a </a:t>
            </a:r>
            <a:r>
              <a:rPr lang="cs-CZ" sz="2000" dirty="0" smtClean="0">
                <a:solidFill>
                  <a:srgbClr val="002060"/>
                </a:solidFill>
              </a:rPr>
              <a:t>kontrolních  </a:t>
            </a:r>
            <a:r>
              <a:rPr lang="cs-CZ" sz="2000" dirty="0">
                <a:solidFill>
                  <a:srgbClr val="002060"/>
                </a:solidFill>
              </a:rPr>
              <a:t>orgánů při výkonu jejich funkce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i="1" dirty="0">
                <a:solidFill>
                  <a:srgbClr val="002060"/>
                </a:solidFill>
              </a:rPr>
              <a:t>další platné zákony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2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PRÁVNÍ RÁMEC - Charakteristiky </a:t>
            </a:r>
            <a:r>
              <a:rPr lang="cs-CZ" sz="2800" dirty="0">
                <a:solidFill>
                  <a:srgbClr val="002060"/>
                </a:solidFill>
              </a:rPr>
              <a:t>odpovědnosti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  <a:defRPr/>
            </a:pPr>
            <a:r>
              <a:rPr lang="cs-CZ" sz="8000" dirty="0">
                <a:solidFill>
                  <a:srgbClr val="002060"/>
                </a:solidFill>
              </a:rPr>
              <a:t>Odpovědnost za </a:t>
            </a:r>
            <a:r>
              <a:rPr lang="cs-CZ" sz="8000" dirty="0" smtClean="0">
                <a:solidFill>
                  <a:srgbClr val="002060"/>
                </a:solidFill>
              </a:rPr>
              <a:t>újmu </a:t>
            </a:r>
            <a:r>
              <a:rPr lang="cs-CZ" sz="8000" dirty="0">
                <a:solidFill>
                  <a:srgbClr val="002060"/>
                </a:solidFill>
              </a:rPr>
              <a:t>členů </a:t>
            </a:r>
            <a:r>
              <a:rPr lang="cs-CZ" sz="8000" dirty="0" smtClean="0">
                <a:solidFill>
                  <a:srgbClr val="002060"/>
                </a:solidFill>
              </a:rPr>
              <a:t>orgánů </a:t>
            </a:r>
            <a:r>
              <a:rPr lang="cs-CZ" sz="8000" dirty="0">
                <a:solidFill>
                  <a:srgbClr val="002060"/>
                </a:solidFill>
              </a:rPr>
              <a:t>je důsledkem porušení povinnosti </a:t>
            </a:r>
            <a:r>
              <a:rPr lang="cs-CZ" sz="8000" dirty="0" smtClean="0">
                <a:solidFill>
                  <a:srgbClr val="002060"/>
                </a:solidFill>
              </a:rPr>
              <a:t>stanovených zákonem </a:t>
            </a:r>
            <a:r>
              <a:rPr lang="cs-CZ" sz="8000" dirty="0">
                <a:solidFill>
                  <a:srgbClr val="002060"/>
                </a:solidFill>
              </a:rPr>
              <a:t>při výkonu jejich funkce – zejména pak povinnosti </a:t>
            </a:r>
            <a:r>
              <a:rPr lang="cs-CZ" sz="8000" dirty="0" smtClean="0">
                <a:solidFill>
                  <a:srgbClr val="002060"/>
                </a:solidFill>
              </a:rPr>
              <a:t>jednat s  </a:t>
            </a:r>
            <a:r>
              <a:rPr lang="cs-CZ" sz="8000" dirty="0">
                <a:solidFill>
                  <a:srgbClr val="002060"/>
                </a:solidFill>
              </a:rPr>
              <a:t>„</a:t>
            </a:r>
            <a:r>
              <a:rPr lang="cs-CZ" sz="8000" b="1" dirty="0">
                <a:solidFill>
                  <a:srgbClr val="002060"/>
                </a:solidFill>
              </a:rPr>
              <a:t>péčí řádného </a:t>
            </a:r>
            <a:r>
              <a:rPr lang="cs-CZ" sz="8000" b="1" dirty="0" smtClean="0">
                <a:solidFill>
                  <a:srgbClr val="002060"/>
                </a:solidFill>
              </a:rPr>
              <a:t>hospodáře</a:t>
            </a:r>
            <a:r>
              <a:rPr lang="cs-CZ" sz="8000" dirty="0" smtClean="0">
                <a:solidFill>
                  <a:srgbClr val="002060"/>
                </a:solidFill>
              </a:rPr>
              <a:t>“.</a:t>
            </a:r>
          </a:p>
          <a:p>
            <a:pPr marL="0" indent="0" algn="just">
              <a:buNone/>
              <a:defRPr/>
            </a:pPr>
            <a:r>
              <a:rPr lang="pt-BR" sz="8000" dirty="0" smtClean="0">
                <a:solidFill>
                  <a:srgbClr val="002060"/>
                </a:solidFill>
              </a:rPr>
              <a:t>Pečlivě </a:t>
            </a:r>
            <a:r>
              <a:rPr lang="pt-BR" sz="8000" dirty="0">
                <a:solidFill>
                  <a:srgbClr val="002060"/>
                </a:solidFill>
              </a:rPr>
              <a:t>a s potřebnými znalostmi jedná ten, kdo mohl při podnikatelském rozhodování v dobré víře rozumně předpokládat, že jedná informovaně a v obhajitelném zájmu obchodní korporace; to neplatí, pokud takovéto rozhodování nebylo učiněno s nezbytnou loajalitou.</a:t>
            </a:r>
            <a:endParaRPr lang="cs-CZ" sz="8000" dirty="0">
              <a:solidFill>
                <a:srgbClr val="002060"/>
              </a:solidFill>
            </a:endParaRPr>
          </a:p>
          <a:p>
            <a:pPr marL="0" indent="0" algn="just">
              <a:buNone/>
              <a:defRPr/>
            </a:pPr>
            <a:endParaRPr lang="cs-CZ" sz="8000" dirty="0" smtClean="0">
              <a:solidFill>
                <a:srgbClr val="002060"/>
              </a:solidFill>
            </a:endParaRPr>
          </a:p>
          <a:p>
            <a:pPr marL="0" indent="0" algn="just">
              <a:buNone/>
              <a:defRPr/>
            </a:pPr>
            <a:r>
              <a:rPr lang="cs-CZ" sz="8000" dirty="0" smtClean="0">
                <a:solidFill>
                  <a:srgbClr val="002060"/>
                </a:solidFill>
              </a:rPr>
              <a:t>Základní </a:t>
            </a:r>
            <a:r>
              <a:rPr lang="cs-CZ" sz="8000" dirty="0">
                <a:solidFill>
                  <a:srgbClr val="002060"/>
                </a:solidFill>
              </a:rPr>
              <a:t>charakteristiky odpovědnosti členů statutárních orgánů:</a:t>
            </a:r>
          </a:p>
          <a:p>
            <a:pPr algn="just">
              <a:defRPr/>
            </a:pPr>
            <a:endParaRPr lang="cs-CZ" sz="8000" dirty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cs-CZ" sz="8000" b="1" dirty="0" smtClean="0">
                <a:solidFill>
                  <a:srgbClr val="002060"/>
                </a:solidFill>
              </a:rPr>
              <a:t>Neomezená </a:t>
            </a:r>
            <a:r>
              <a:rPr lang="cs-CZ" sz="8000" dirty="0" smtClean="0">
                <a:solidFill>
                  <a:srgbClr val="002060"/>
                </a:solidFill>
              </a:rPr>
              <a:t> - ručí celým svým majetkem do výše způsobené újmy</a:t>
            </a:r>
            <a:endParaRPr lang="cs-CZ" sz="8000" b="1" dirty="0" smtClean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cs-CZ" sz="8000" b="1" dirty="0" smtClean="0">
                <a:solidFill>
                  <a:srgbClr val="002060"/>
                </a:solidFill>
              </a:rPr>
              <a:t>Objektivní</a:t>
            </a:r>
            <a:r>
              <a:rPr lang="cs-CZ" sz="8000" dirty="0" smtClean="0">
                <a:solidFill>
                  <a:srgbClr val="002060"/>
                </a:solidFill>
              </a:rPr>
              <a:t> – odpovědnost za výsledek, obrácené důkazní břemeno </a:t>
            </a:r>
            <a:endParaRPr lang="cs-CZ" sz="8000" dirty="0">
              <a:solidFill>
                <a:srgbClr val="002060"/>
              </a:solidFill>
            </a:endParaRPr>
          </a:p>
          <a:p>
            <a:pPr algn="just">
              <a:defRPr/>
            </a:pPr>
            <a:r>
              <a:rPr lang="cs-CZ" sz="8000" b="1" dirty="0" smtClean="0">
                <a:solidFill>
                  <a:srgbClr val="002060"/>
                </a:solidFill>
              </a:rPr>
              <a:t>Solidární </a:t>
            </a:r>
            <a:r>
              <a:rPr lang="cs-CZ" sz="8000" dirty="0" smtClean="0">
                <a:solidFill>
                  <a:srgbClr val="002060"/>
                </a:solidFill>
              </a:rPr>
              <a:t> - kolektivní orgány ručí za rozhodnutí společně a nerozdílně</a:t>
            </a:r>
            <a:endParaRPr lang="cs-CZ" sz="8000" b="1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836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PRÁVNÍ RÁMEC - Rekodifikace 2014 - Novinky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rgbClr val="002060"/>
                </a:solidFill>
              </a:rPr>
              <a:t>Zavádí se </a:t>
            </a:r>
            <a:r>
              <a:rPr lang="cs-CZ" sz="2000" b="1" dirty="0">
                <a:solidFill>
                  <a:srgbClr val="002060"/>
                </a:solidFill>
              </a:rPr>
              <a:t>pravidlo podnikatelského úsudku</a:t>
            </a:r>
            <a:r>
              <a:rPr lang="cs-CZ" sz="2000" dirty="0">
                <a:solidFill>
                  <a:srgbClr val="002060"/>
                </a:solidFill>
              </a:rPr>
              <a:t>: Jedná-li (rozhoduje-li) někdo náležitě, informovaně a v zájmu společnosti, nemůže nést veškerá rizika, která mohou v rámci podnikání nastat.</a:t>
            </a:r>
          </a:p>
          <a:p>
            <a:pPr algn="just"/>
            <a:endParaRPr lang="cs-CZ" sz="2000" dirty="0">
              <a:solidFill>
                <a:srgbClr val="002060"/>
              </a:solidFill>
            </a:endParaRPr>
          </a:p>
          <a:p>
            <a:pPr algn="just"/>
            <a:r>
              <a:rPr lang="cs-CZ" sz="2000" dirty="0">
                <a:solidFill>
                  <a:srgbClr val="002060"/>
                </a:solidFill>
              </a:rPr>
              <a:t>Nově </a:t>
            </a:r>
            <a:r>
              <a:rPr lang="cs-CZ" sz="2000" b="1" dirty="0">
                <a:solidFill>
                  <a:srgbClr val="002060"/>
                </a:solidFill>
              </a:rPr>
              <a:t>odpovědnost za samotné přijetí funkce </a:t>
            </a:r>
            <a:r>
              <a:rPr lang="cs-CZ" sz="2000" dirty="0">
                <a:solidFill>
                  <a:srgbClr val="002060"/>
                </a:solidFill>
              </a:rPr>
              <a:t>dle § 159 OZ – možné nedbalostní jednání </a:t>
            </a:r>
          </a:p>
          <a:p>
            <a:pPr marL="0" indent="0" algn="just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algn="just"/>
            <a:r>
              <a:rPr lang="cs-CZ" sz="2000" dirty="0">
                <a:solidFill>
                  <a:srgbClr val="002060"/>
                </a:solidFill>
              </a:rPr>
              <a:t>Nově </a:t>
            </a:r>
            <a:r>
              <a:rPr lang="cs-CZ" sz="2000" b="1" dirty="0">
                <a:solidFill>
                  <a:srgbClr val="002060"/>
                </a:solidFill>
              </a:rPr>
              <a:t>ručení za závazky společnosti </a:t>
            </a:r>
            <a:r>
              <a:rPr lang="cs-CZ" sz="2000" dirty="0">
                <a:solidFill>
                  <a:srgbClr val="002060"/>
                </a:solidFill>
              </a:rPr>
              <a:t>dle §159 OZ, odst. 3 – pokud statutární orgán nenahradí společnosti škodu, kterou ji způsobil porušením povinnosti při výkonu funkce, ručí automaticky věřiteli společnosti za její </a:t>
            </a:r>
            <a:r>
              <a:rPr lang="cs-CZ" sz="2000" dirty="0" smtClean="0">
                <a:solidFill>
                  <a:srgbClr val="002060"/>
                </a:solidFill>
              </a:rPr>
              <a:t>dluh</a:t>
            </a:r>
          </a:p>
          <a:p>
            <a:pPr marL="0" indent="0" algn="just">
              <a:buNone/>
            </a:pPr>
            <a:endParaRPr lang="cs-CZ" sz="2000" dirty="0" smtClean="0">
              <a:solidFill>
                <a:srgbClr val="002060"/>
              </a:solidFill>
            </a:endParaRPr>
          </a:p>
          <a:p>
            <a:pPr algn="just"/>
            <a:r>
              <a:rPr lang="cs-CZ" sz="2000" dirty="0" smtClean="0">
                <a:solidFill>
                  <a:srgbClr val="002060"/>
                </a:solidFill>
              </a:rPr>
              <a:t>Nově </a:t>
            </a:r>
            <a:r>
              <a:rPr lang="cs-CZ" sz="2000" b="1" dirty="0" smtClean="0">
                <a:solidFill>
                  <a:srgbClr val="002060"/>
                </a:solidFill>
              </a:rPr>
              <a:t>ručení / sankce </a:t>
            </a:r>
            <a:r>
              <a:rPr lang="cs-CZ" sz="2000" b="1" dirty="0">
                <a:solidFill>
                  <a:srgbClr val="002060"/>
                </a:solidFill>
              </a:rPr>
              <a:t>pro případ úpadku </a:t>
            </a:r>
            <a:r>
              <a:rPr lang="cs-CZ" sz="2000" b="1" dirty="0" smtClean="0">
                <a:solidFill>
                  <a:srgbClr val="002060"/>
                </a:solidFill>
              </a:rPr>
              <a:t>společnosti </a:t>
            </a:r>
            <a:r>
              <a:rPr lang="cs-CZ" sz="2000" dirty="0" smtClean="0">
                <a:solidFill>
                  <a:srgbClr val="002060"/>
                </a:solidFill>
              </a:rPr>
              <a:t>dle § 62 a 68 ZOK</a:t>
            </a:r>
            <a:endParaRPr lang="cs-CZ" sz="2000" dirty="0">
              <a:solidFill>
                <a:srgbClr val="002060"/>
              </a:solidFill>
            </a:endParaRPr>
          </a:p>
          <a:p>
            <a:pPr algn="just"/>
            <a:endParaRPr lang="cs-CZ" sz="2000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03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Základní povinnosti členů orgánů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Péče řádného hospodáře </a:t>
            </a:r>
          </a:p>
          <a:p>
            <a:pPr>
              <a:buFont typeface="Wingdings" pitchFamily="2" charset="2"/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Mlčenlivost </a:t>
            </a:r>
          </a:p>
          <a:p>
            <a:pPr>
              <a:buFont typeface="Wingdings" pitchFamily="2" charset="2"/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Zákaz konkurence </a:t>
            </a:r>
          </a:p>
          <a:p>
            <a:pPr>
              <a:buFont typeface="Wingdings" pitchFamily="2" charset="2"/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000" u="sng" dirty="0">
                <a:solidFill>
                  <a:srgbClr val="002060"/>
                </a:solidFill>
              </a:rPr>
              <a:t>Specifické povinnosti statutárního orgánu:</a:t>
            </a:r>
          </a:p>
          <a:p>
            <a:r>
              <a:rPr lang="cs-CZ" sz="2000" dirty="0" smtClean="0">
                <a:solidFill>
                  <a:srgbClr val="002060"/>
                </a:solidFill>
              </a:rPr>
              <a:t>Obchodní vedení společnosti, </a:t>
            </a:r>
            <a:r>
              <a:rPr lang="cs-CZ" sz="2000" dirty="0">
                <a:solidFill>
                  <a:srgbClr val="002060"/>
                </a:solidFill>
              </a:rPr>
              <a:t>včetně řádného vedení účetnictví </a:t>
            </a:r>
          </a:p>
          <a:p>
            <a:pPr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Podání insolvenčního návrhu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74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002060"/>
                </a:solidFill>
              </a:rPr>
              <a:t>Kdo může vznést nárok na náhradu </a:t>
            </a:r>
            <a:r>
              <a:rPr lang="cs-CZ" sz="2800" dirty="0" smtClean="0">
                <a:solidFill>
                  <a:srgbClr val="002060"/>
                </a:solidFill>
              </a:rPr>
              <a:t>Újmy</a:t>
            </a:r>
            <a:r>
              <a:rPr lang="cs-CZ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000" b="1" dirty="0">
                <a:solidFill>
                  <a:srgbClr val="002060"/>
                </a:solidFill>
              </a:rPr>
              <a:t>Přímo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>
                <a:solidFill>
                  <a:srgbClr val="002060"/>
                </a:solidFill>
              </a:rPr>
              <a:t>Vlastní společnost (zejména prostřednictvím dozorčí </a:t>
            </a:r>
            <a:r>
              <a:rPr lang="cs-CZ" sz="2000" dirty="0" smtClean="0">
                <a:solidFill>
                  <a:srgbClr val="002060"/>
                </a:solidFill>
              </a:rPr>
              <a:t>rady / kontrolní komise) </a:t>
            </a:r>
            <a:endParaRPr lang="cs-CZ" sz="2000" dirty="0">
              <a:solidFill>
                <a:srgbClr val="00206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cs-CZ" sz="2000" dirty="0">
                <a:solidFill>
                  <a:srgbClr val="002060"/>
                </a:solidFill>
              </a:rPr>
              <a:t>Akcionáři, </a:t>
            </a:r>
            <a:r>
              <a:rPr lang="cs-CZ" sz="2000" dirty="0" smtClean="0">
                <a:solidFill>
                  <a:srgbClr val="002060"/>
                </a:solidFill>
              </a:rPr>
              <a:t>společníci, členové družstva</a:t>
            </a:r>
            <a:endParaRPr lang="cs-CZ" sz="2000" dirty="0">
              <a:solidFill>
                <a:srgbClr val="002060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cs-CZ" sz="2000" dirty="0">
                <a:solidFill>
                  <a:srgbClr val="002060"/>
                </a:solidFill>
              </a:rPr>
              <a:t>Věřitelé (pouze dle insolvenčního zákona) </a:t>
            </a:r>
            <a:br>
              <a:rPr lang="cs-CZ" sz="2000" dirty="0">
                <a:solidFill>
                  <a:srgbClr val="002060"/>
                </a:solidFill>
              </a:rPr>
            </a:br>
            <a:endParaRPr lang="cs-CZ" sz="20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000" b="1" dirty="0">
                <a:solidFill>
                  <a:srgbClr val="002060"/>
                </a:solidFill>
              </a:rPr>
              <a:t>Nepřímo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>
                <a:solidFill>
                  <a:srgbClr val="002060"/>
                </a:solidFill>
              </a:rPr>
              <a:t>Poškozená třetí strana - věřitelé, zaměstnanci, konkurenti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>
                <a:solidFill>
                  <a:srgbClr val="002060"/>
                </a:solidFill>
              </a:rPr>
              <a:t>Stát - regulatorní orgány</a:t>
            </a:r>
          </a:p>
          <a:p>
            <a:endParaRPr lang="cs-CZ" dirty="0" smtClean="0"/>
          </a:p>
          <a:p>
            <a:pPr marL="506250" lvl="1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58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Oblasti možného vzniku </a:t>
            </a:r>
            <a:r>
              <a:rPr lang="cs-CZ" sz="2800" dirty="0" smtClean="0">
                <a:solidFill>
                  <a:srgbClr val="002060"/>
                </a:solidFill>
              </a:rPr>
              <a:t>újmy</a:t>
            </a:r>
            <a:endParaRPr lang="cs-CZ" sz="2800" dirty="0">
              <a:solidFill>
                <a:srgbClr val="00206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000" dirty="0">
                <a:solidFill>
                  <a:srgbClr val="002060"/>
                </a:solidFill>
              </a:rPr>
              <a:t>Uzavírání obchodních </a:t>
            </a:r>
            <a:r>
              <a:rPr lang="cs-CZ" sz="2000" dirty="0" smtClean="0">
                <a:solidFill>
                  <a:srgbClr val="002060"/>
                </a:solidFill>
              </a:rPr>
              <a:t>smluv</a:t>
            </a: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Změny struktury společnosti:	</a:t>
            </a:r>
          </a:p>
          <a:p>
            <a:pPr lvl="1">
              <a:buFontTx/>
              <a:buChar char="•"/>
            </a:pPr>
            <a:r>
              <a:rPr lang="cs-CZ" sz="2000" dirty="0">
                <a:solidFill>
                  <a:srgbClr val="002060"/>
                </a:solidFill>
              </a:rPr>
              <a:t>fúze, sloučení, splynutí, rozdělení – související zpracování projektu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Změny základního kapitálu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Předlužení a úpadek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Investice s negativním finančním dopadem (na základě nedostatečných podkladů, analýz)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Pracovně-právní vztahy se zaměstnanci</a:t>
            </a:r>
          </a:p>
          <a:p>
            <a:endParaRPr lang="cs-CZ" dirty="0" smtClean="0">
              <a:solidFill>
                <a:srgbClr val="002060"/>
              </a:solidFill>
            </a:endParaRPr>
          </a:p>
          <a:p>
            <a:pPr marL="1371600" lvl="3" indent="0">
              <a:buNone/>
            </a:pPr>
            <a:r>
              <a:rPr lang="cs-CZ" sz="2000" dirty="0" err="1" smtClean="0">
                <a:solidFill>
                  <a:srgbClr val="002060"/>
                </a:solidFill>
              </a:rPr>
              <a:t>NEjednání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2060"/>
                </a:solidFill>
              </a:rPr>
              <a:t>s „</a:t>
            </a:r>
            <a:r>
              <a:rPr lang="cs-CZ" sz="2000" b="1" dirty="0">
                <a:solidFill>
                  <a:srgbClr val="002060"/>
                </a:solidFill>
              </a:rPr>
              <a:t>péčí řádného hospodáře</a:t>
            </a:r>
            <a:r>
              <a:rPr lang="cs-CZ" sz="2000" dirty="0">
                <a:solidFill>
                  <a:srgbClr val="002060"/>
                </a:solidFill>
              </a:rPr>
              <a:t>“</a:t>
            </a:r>
          </a:p>
          <a:p>
            <a:pPr marL="1371600" lvl="3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86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Vyloučení odpovědnosti – možnosti ochrany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Zápis ze zasedání </a:t>
            </a:r>
            <a:r>
              <a:rPr lang="cs-CZ" sz="2000" dirty="0" smtClean="0">
                <a:solidFill>
                  <a:srgbClr val="002060"/>
                </a:solidFill>
              </a:rPr>
              <a:t> </a:t>
            </a:r>
            <a:r>
              <a:rPr lang="cs-CZ" sz="2000" dirty="0">
                <a:solidFill>
                  <a:srgbClr val="002060"/>
                </a:solidFill>
              </a:rPr>
              <a:t>představenstva</a:t>
            </a:r>
          </a:p>
          <a:p>
            <a:pPr>
              <a:buFont typeface="Wingdings" pitchFamily="2" charset="2"/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Pokyn valné </a:t>
            </a:r>
            <a:r>
              <a:rPr lang="cs-CZ" sz="2000" dirty="0" smtClean="0">
                <a:solidFill>
                  <a:srgbClr val="002060"/>
                </a:solidFill>
              </a:rPr>
              <a:t>hromady/členské schůze, </a:t>
            </a:r>
            <a:r>
              <a:rPr lang="cs-CZ" sz="2000" dirty="0">
                <a:solidFill>
                  <a:srgbClr val="002060"/>
                </a:solidFill>
              </a:rPr>
              <a:t>pokud není v rozporu s právními předpisy</a:t>
            </a:r>
          </a:p>
          <a:p>
            <a:pPr>
              <a:buFont typeface="Wingdings" pitchFamily="2" charset="2"/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algn="just"/>
            <a:r>
              <a:rPr lang="cs-CZ" sz="2000" b="1" dirty="0">
                <a:solidFill>
                  <a:srgbClr val="002060"/>
                </a:solidFill>
              </a:rPr>
              <a:t>Pojištění</a:t>
            </a:r>
            <a:r>
              <a:rPr lang="cs-CZ" sz="2000" dirty="0">
                <a:solidFill>
                  <a:srgbClr val="002060"/>
                </a:solidFill>
              </a:rPr>
              <a:t>; sjednáním pojištění není odpovědnost vyloučena, avšak jsou podstatným způsobem ochráněni členové orgánů společnosti před následky uplatnění nároku na náhradu </a:t>
            </a:r>
            <a:r>
              <a:rPr lang="cs-CZ" sz="2000" dirty="0" smtClean="0">
                <a:solidFill>
                  <a:srgbClr val="002060"/>
                </a:solidFill>
              </a:rPr>
              <a:t>újmy</a:t>
            </a: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200400" lvl="7" indent="0">
              <a:buNone/>
            </a:pPr>
            <a:endParaRPr lang="cs-CZ" sz="4000" b="1" dirty="0" smtClean="0"/>
          </a:p>
          <a:p>
            <a:endParaRPr lang="cs-CZ" dirty="0" smtClean="0"/>
          </a:p>
          <a:p>
            <a:pPr marL="2286000" lvl="5" indent="0">
              <a:buNone/>
            </a:pPr>
            <a:r>
              <a:rPr lang="cs-CZ" sz="4000" b="1" dirty="0">
                <a:solidFill>
                  <a:srgbClr val="002060"/>
                </a:solidFill>
              </a:rPr>
              <a:t>Pojištění D&amp;O</a:t>
            </a:r>
          </a:p>
          <a:p>
            <a:pPr lvl="5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23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Co je kryto pojištěním D&amp;O?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just"/>
            <a:r>
              <a:rPr lang="cs-CZ" sz="2000" b="1" dirty="0">
                <a:solidFill>
                  <a:srgbClr val="002060"/>
                </a:solidFill>
              </a:rPr>
              <a:t>Předmětem pojištění je odpovědnost za finanční </a:t>
            </a:r>
            <a:r>
              <a:rPr lang="cs-CZ" sz="2000" b="1" dirty="0" smtClean="0">
                <a:solidFill>
                  <a:srgbClr val="002060"/>
                </a:solidFill>
              </a:rPr>
              <a:t>újmu </a:t>
            </a:r>
            <a:r>
              <a:rPr lang="cs-CZ" sz="2000" b="1" dirty="0">
                <a:solidFill>
                  <a:srgbClr val="002060"/>
                </a:solidFill>
              </a:rPr>
              <a:t>vzniklou v souvislosti s výkonem funkce člena statutárního nebo kontrolního orgánu společnosti;</a:t>
            </a:r>
            <a:r>
              <a:rPr lang="cs-CZ" sz="2000" dirty="0">
                <a:solidFill>
                  <a:srgbClr val="002060"/>
                </a:solidFill>
              </a:rPr>
              <a:t> finanční </a:t>
            </a:r>
            <a:r>
              <a:rPr lang="cs-CZ" sz="2000" dirty="0" smtClean="0">
                <a:solidFill>
                  <a:srgbClr val="002060"/>
                </a:solidFill>
              </a:rPr>
              <a:t>újma </a:t>
            </a:r>
            <a:r>
              <a:rPr lang="cs-CZ" sz="2000" dirty="0">
                <a:solidFill>
                  <a:srgbClr val="002060"/>
                </a:solidFill>
              </a:rPr>
              <a:t>= </a:t>
            </a:r>
            <a:r>
              <a:rPr lang="cs-CZ" sz="2000" dirty="0" smtClean="0">
                <a:solidFill>
                  <a:srgbClr val="002060"/>
                </a:solidFill>
              </a:rPr>
              <a:t>újma jiná </a:t>
            </a:r>
            <a:r>
              <a:rPr lang="cs-CZ" sz="2000" dirty="0">
                <a:solidFill>
                  <a:srgbClr val="002060"/>
                </a:solidFill>
              </a:rPr>
              <a:t>než na věci, zdraví nebo životě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Vztahuje se na </a:t>
            </a:r>
            <a:r>
              <a:rPr lang="cs-CZ" sz="2000" dirty="0" smtClean="0">
                <a:solidFill>
                  <a:srgbClr val="002060"/>
                </a:solidFill>
              </a:rPr>
              <a:t>újmy, </a:t>
            </a:r>
            <a:r>
              <a:rPr lang="cs-CZ" sz="2000" dirty="0">
                <a:solidFill>
                  <a:srgbClr val="002060"/>
                </a:solidFill>
              </a:rPr>
              <a:t>které nejsou kryty pojištěním obecné </a:t>
            </a:r>
            <a:r>
              <a:rPr lang="cs-CZ" sz="2000" dirty="0" smtClean="0">
                <a:solidFill>
                  <a:srgbClr val="002060"/>
                </a:solidFill>
              </a:rPr>
              <a:t>odpovědnosti či </a:t>
            </a:r>
            <a:r>
              <a:rPr lang="cs-CZ" sz="2000" dirty="0">
                <a:solidFill>
                  <a:srgbClr val="002060"/>
                </a:solidFill>
              </a:rPr>
              <a:t>jiným typem pojištění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000" dirty="0">
                <a:solidFill>
                  <a:srgbClr val="002060"/>
                </a:solidFill>
              </a:rPr>
              <a:t>Z pojištění se hradí: </a:t>
            </a:r>
          </a:p>
          <a:p>
            <a:pPr lvl="1">
              <a:buFontTx/>
              <a:buChar char="•"/>
            </a:pPr>
            <a:r>
              <a:rPr lang="cs-CZ" sz="2000" dirty="0">
                <a:solidFill>
                  <a:srgbClr val="002060"/>
                </a:solidFill>
              </a:rPr>
              <a:t>skutečná </a:t>
            </a:r>
            <a:r>
              <a:rPr lang="cs-CZ" sz="2000" b="1" dirty="0">
                <a:solidFill>
                  <a:srgbClr val="002060"/>
                </a:solidFill>
              </a:rPr>
              <a:t>finanční </a:t>
            </a:r>
            <a:r>
              <a:rPr lang="cs-CZ" sz="2000" b="1" dirty="0" smtClean="0">
                <a:solidFill>
                  <a:srgbClr val="002060"/>
                </a:solidFill>
              </a:rPr>
              <a:t>újma </a:t>
            </a:r>
            <a:r>
              <a:rPr lang="cs-CZ" sz="2000" dirty="0">
                <a:solidFill>
                  <a:srgbClr val="002060"/>
                </a:solidFill>
              </a:rPr>
              <a:t>stanovená v rozsudku či mimosoudním vyrovnání </a:t>
            </a:r>
          </a:p>
          <a:p>
            <a:pPr lvl="1">
              <a:buFontTx/>
              <a:buChar char="•"/>
            </a:pPr>
            <a:r>
              <a:rPr lang="cs-CZ" sz="2000" b="1" dirty="0">
                <a:solidFill>
                  <a:srgbClr val="002060"/>
                </a:solidFill>
              </a:rPr>
              <a:t>právní náklady na vedení sporu </a:t>
            </a:r>
            <a:r>
              <a:rPr lang="cs-CZ" sz="2000" dirty="0">
                <a:solidFill>
                  <a:srgbClr val="002060"/>
                </a:solidFill>
              </a:rPr>
              <a:t>a další související náklady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30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476250" y="1412776"/>
            <a:ext cx="8191500" cy="43561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800" b="1" dirty="0" smtClean="0"/>
              <a:t>Povinnost </a:t>
            </a:r>
            <a:r>
              <a:rPr lang="cs-CZ" sz="2800" b="1" dirty="0"/>
              <a:t>k náhradě </a:t>
            </a:r>
            <a:r>
              <a:rPr lang="cs-CZ" sz="2800" b="1" dirty="0" smtClean="0"/>
              <a:t>újmy</a:t>
            </a:r>
          </a:p>
          <a:p>
            <a:pPr>
              <a:buNone/>
            </a:pPr>
            <a:endParaRPr lang="cs-CZ" sz="2800" b="1" dirty="0"/>
          </a:p>
          <a:p>
            <a:pPr>
              <a:buNone/>
            </a:pPr>
            <a:r>
              <a:rPr lang="cs-CZ" dirty="0"/>
              <a:t>Jsou důsledně rozlišovány </a:t>
            </a:r>
            <a:r>
              <a:rPr lang="cs-CZ" b="1" dirty="0"/>
              <a:t>podmínky vzniku povinnosti</a:t>
            </a:r>
            <a:r>
              <a:rPr lang="cs-CZ" dirty="0"/>
              <a:t> škůdce uhradit </a:t>
            </a:r>
            <a:r>
              <a:rPr lang="cs-CZ" b="1" dirty="0" smtClean="0"/>
              <a:t>újmu </a:t>
            </a:r>
            <a:r>
              <a:rPr lang="cs-CZ" dirty="0" smtClean="0"/>
              <a:t>s</a:t>
            </a:r>
          </a:p>
          <a:p>
            <a:pPr>
              <a:buNone/>
            </a:pPr>
            <a:r>
              <a:rPr lang="cs-CZ" dirty="0" smtClean="0"/>
              <a:t>ohledem </a:t>
            </a:r>
            <a:r>
              <a:rPr lang="cs-CZ" dirty="0"/>
              <a:t>na to, zda ji způsobil </a:t>
            </a:r>
            <a:r>
              <a:rPr lang="cs-CZ" dirty="0" smtClean="0"/>
              <a:t>porušením: 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zákona</a:t>
            </a:r>
            <a:r>
              <a:rPr lang="cs-CZ" dirty="0" smtClean="0"/>
              <a:t> </a:t>
            </a:r>
            <a:r>
              <a:rPr lang="cs-CZ" dirty="0"/>
              <a:t>nebo </a:t>
            </a:r>
            <a:endParaRPr lang="cs-CZ" dirty="0" smtClean="0"/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smlouvy, </a:t>
            </a:r>
            <a:r>
              <a:rPr lang="cs-CZ" dirty="0" smtClean="0"/>
              <a:t>případně</a:t>
            </a:r>
          </a:p>
          <a:p>
            <a:pPr>
              <a:buFont typeface="Wingdings" pitchFamily="2" charset="2"/>
              <a:buChar char="§"/>
            </a:pPr>
            <a:r>
              <a:rPr lang="cs-CZ" b="1" dirty="0" smtClean="0"/>
              <a:t>porušením dobrých mravů</a:t>
            </a:r>
            <a:endParaRPr lang="cs-CZ" b="1" dirty="0"/>
          </a:p>
          <a:p>
            <a:pPr marL="0">
              <a:lnSpc>
                <a:spcPct val="100000"/>
              </a:lnSpc>
              <a:buNone/>
            </a:pPr>
            <a:endParaRPr lang="cs-CZ" dirty="0" smtClean="0"/>
          </a:p>
          <a:p>
            <a:pPr marL="0">
              <a:lnSpc>
                <a:spcPct val="100000"/>
              </a:lnSpc>
              <a:buNone/>
            </a:pPr>
            <a:r>
              <a:rPr lang="cs-CZ" b="1" dirty="0" smtClean="0"/>
              <a:t>Příklad</a:t>
            </a:r>
            <a:endParaRPr lang="cs-CZ" b="1" dirty="0"/>
          </a:p>
          <a:p>
            <a:pPr marL="0">
              <a:lnSpc>
                <a:spcPct val="100000"/>
              </a:lnSpc>
              <a:buNone/>
            </a:pPr>
            <a:r>
              <a:rPr lang="cs-CZ" i="1" dirty="0" smtClean="0"/>
              <a:t>Pokud </a:t>
            </a:r>
            <a:r>
              <a:rPr lang="cs-CZ" i="1" dirty="0"/>
              <a:t>někdo neodklidí led na střeše své nemovitosti, ten se utrhne a způsobí procházejícímu újmu na zdraví, jde </a:t>
            </a:r>
            <a:r>
              <a:rPr lang="cs-CZ" i="1" dirty="0" smtClean="0"/>
              <a:t>o </a:t>
            </a:r>
            <a:r>
              <a:rPr lang="cs-CZ" b="1" i="1" dirty="0" smtClean="0"/>
              <a:t>újmu způsobenou </a:t>
            </a:r>
            <a:r>
              <a:rPr lang="cs-CZ" b="1" i="1" dirty="0"/>
              <a:t>porušením </a:t>
            </a:r>
            <a:r>
              <a:rPr lang="cs-CZ" b="1" i="1" dirty="0" smtClean="0"/>
              <a:t>zákona </a:t>
            </a:r>
            <a:endParaRPr lang="cs-CZ" b="1" i="1" dirty="0"/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i="1" dirty="0"/>
              <a:t>P</a:t>
            </a:r>
            <a:r>
              <a:rPr lang="cs-CZ" i="1" dirty="0" smtClean="0"/>
              <a:t>okud </a:t>
            </a:r>
            <a:r>
              <a:rPr lang="cs-CZ" i="1" dirty="0"/>
              <a:t>však někdo včas nedodá svému obchodnímu partnerovi </a:t>
            </a:r>
            <a:r>
              <a:rPr lang="cs-CZ" i="1" dirty="0" smtClean="0"/>
              <a:t>zboží</a:t>
            </a:r>
          </a:p>
          <a:p>
            <a:pPr>
              <a:buNone/>
            </a:pPr>
            <a:r>
              <a:rPr lang="cs-CZ" i="1" dirty="0" smtClean="0"/>
              <a:t>a </a:t>
            </a:r>
            <a:r>
              <a:rPr lang="cs-CZ" i="1" dirty="0"/>
              <a:t>ten kvůli tomu přijde o zakázku, škoda není způsobená </a:t>
            </a:r>
            <a:r>
              <a:rPr lang="cs-CZ" i="1" dirty="0" smtClean="0"/>
              <a:t>přímým</a:t>
            </a:r>
          </a:p>
          <a:p>
            <a:pPr>
              <a:buNone/>
            </a:pPr>
            <a:r>
              <a:rPr lang="cs-CZ" i="1" dirty="0" smtClean="0"/>
              <a:t>porušením </a:t>
            </a:r>
            <a:r>
              <a:rPr lang="cs-CZ" i="1" dirty="0"/>
              <a:t>zákona, nýbrž </a:t>
            </a:r>
            <a:r>
              <a:rPr lang="cs-CZ" b="1" i="1" dirty="0"/>
              <a:t>porušením smluvní </a:t>
            </a:r>
            <a:r>
              <a:rPr lang="cs-CZ" b="1" i="1" dirty="0" smtClean="0"/>
              <a:t>povinnosti</a:t>
            </a:r>
          </a:p>
          <a:p>
            <a:pPr lvl="1">
              <a:buNone/>
            </a:pPr>
            <a:endParaRPr lang="cs-CZ" sz="2800" b="1" i="1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64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Struktura D&amp;O pojištění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Pojistník</a:t>
            </a:r>
            <a:r>
              <a:rPr lang="cs-CZ" sz="2000" dirty="0">
                <a:solidFill>
                  <a:srgbClr val="002060"/>
                </a:solidFill>
              </a:rPr>
              <a:t> = společnost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Společnost</a:t>
            </a:r>
            <a:r>
              <a:rPr lang="cs-CZ" sz="2000" dirty="0">
                <a:solidFill>
                  <a:srgbClr val="002060"/>
                </a:solidFill>
              </a:rPr>
              <a:t> = pojistník + dceřiné společnosti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Pojištěná osoba</a:t>
            </a:r>
            <a:r>
              <a:rPr lang="cs-CZ" sz="2000" dirty="0">
                <a:solidFill>
                  <a:srgbClr val="002060"/>
                </a:solidFill>
              </a:rPr>
              <a:t> =  člen orgánu společnosti, zaměstnanec….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Pojištění A + B + C , </a:t>
            </a:r>
            <a:r>
              <a:rPr lang="cs-CZ" sz="2000" dirty="0" err="1">
                <a:solidFill>
                  <a:srgbClr val="002060"/>
                </a:solidFill>
              </a:rPr>
              <a:t>all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risks</a:t>
            </a:r>
            <a:r>
              <a:rPr lang="cs-CZ" sz="2000" dirty="0">
                <a:solidFill>
                  <a:srgbClr val="002060"/>
                </a:solidFill>
              </a:rPr>
              <a:t> krytí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Spoluúčast = pojištěné osoby </a:t>
            </a:r>
            <a:r>
              <a:rPr lang="cs-CZ" sz="2000" b="1" dirty="0">
                <a:solidFill>
                  <a:srgbClr val="002060"/>
                </a:solidFill>
              </a:rPr>
              <a:t>0</a:t>
            </a:r>
            <a:r>
              <a:rPr lang="cs-CZ" sz="2000" dirty="0">
                <a:solidFill>
                  <a:srgbClr val="002060"/>
                </a:solidFill>
              </a:rPr>
              <a:t>, společnost</a:t>
            </a:r>
          </a:p>
          <a:p>
            <a:r>
              <a:rPr lang="cs-CZ" sz="2000" dirty="0">
                <a:solidFill>
                  <a:srgbClr val="002060"/>
                </a:solidFill>
              </a:rPr>
              <a:t>Územní rozsah = celý svět, </a:t>
            </a:r>
            <a:r>
              <a:rPr lang="cs-CZ" sz="2000" dirty="0" smtClean="0">
                <a:solidFill>
                  <a:srgbClr val="002060"/>
                </a:solidFill>
              </a:rPr>
              <a:t>bez </a:t>
            </a:r>
            <a:r>
              <a:rPr lang="cs-CZ" sz="2000" dirty="0">
                <a:solidFill>
                  <a:srgbClr val="002060"/>
                </a:solidFill>
              </a:rPr>
              <a:t>USA/Kanada</a:t>
            </a:r>
          </a:p>
          <a:p>
            <a:endParaRPr lang="cs-CZ" sz="2000" dirty="0">
              <a:solidFill>
                <a:srgbClr val="002060"/>
              </a:solidFill>
            </a:endParaRPr>
          </a:p>
          <a:p>
            <a:r>
              <a:rPr lang="cs-CZ" sz="2000" dirty="0">
                <a:solidFill>
                  <a:srgbClr val="002060"/>
                </a:solidFill>
              </a:rPr>
              <a:t>Pojištění společností </a:t>
            </a:r>
            <a:r>
              <a:rPr lang="cs-CZ" sz="2000" b="1" dirty="0">
                <a:solidFill>
                  <a:srgbClr val="002060"/>
                </a:solidFill>
              </a:rPr>
              <a:t>holding</a:t>
            </a:r>
            <a:r>
              <a:rPr lang="cs-CZ" sz="2000" dirty="0">
                <a:solidFill>
                  <a:srgbClr val="002060"/>
                </a:solidFill>
              </a:rPr>
              <a:t>ového typu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automatické krytí matka a dceř. společnosti, vč. nových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jednotné pojistné krytí = komfort, kontrola, úspora nákladů</a:t>
            </a:r>
          </a:p>
          <a:p>
            <a:pPr lvl="1"/>
            <a:r>
              <a:rPr lang="cs-CZ" sz="2000" dirty="0">
                <a:solidFill>
                  <a:srgbClr val="002060"/>
                </a:solidFill>
              </a:rPr>
              <a:t>možnost připojistit sesterské společnosti (na žádost</a:t>
            </a:r>
            <a:r>
              <a:rPr lang="cs-CZ" sz="2000" dirty="0" smtClean="0">
                <a:solidFill>
                  <a:srgbClr val="002060"/>
                </a:solidFill>
              </a:rPr>
              <a:t>)</a:t>
            </a: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b="1" dirty="0" smtClean="0">
                <a:solidFill>
                  <a:srgbClr val="002060"/>
                </a:solidFill>
              </a:rPr>
              <a:t>Individuální </a:t>
            </a:r>
            <a:r>
              <a:rPr lang="cs-CZ" sz="2000" dirty="0">
                <a:solidFill>
                  <a:srgbClr val="002060"/>
                </a:solidFill>
              </a:rPr>
              <a:t>D&amp;O pojištění -  alternativa, zatím pouze Slavia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73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Koho kryje D&amp;O pojištění?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90000"/>
              </a:lnSpc>
            </a:pPr>
            <a:r>
              <a:rPr lang="cs-CZ" sz="2800" b="1" u="sng" dirty="0">
                <a:solidFill>
                  <a:srgbClr val="002060"/>
                </a:solidFill>
              </a:rPr>
              <a:t>Člena orgánu společnosti</a:t>
            </a:r>
            <a:r>
              <a:rPr lang="cs-CZ" sz="2800" b="1" dirty="0">
                <a:solidFill>
                  <a:srgbClr val="002060"/>
                </a:solidFill>
              </a:rPr>
              <a:t> </a:t>
            </a:r>
            <a:r>
              <a:rPr lang="cs-CZ" sz="2800" dirty="0">
                <a:solidFill>
                  <a:srgbClr val="002060"/>
                </a:solidFill>
              </a:rPr>
              <a:t>– tj. fyzickou osobu, která byla, je nebo bude jednatelem, prokuristou</a:t>
            </a:r>
            <a:r>
              <a:rPr lang="cs-CZ" sz="2800" dirty="0" smtClean="0">
                <a:solidFill>
                  <a:srgbClr val="002060"/>
                </a:solidFill>
              </a:rPr>
              <a:t>, předsedou družstva, </a:t>
            </a:r>
            <a:r>
              <a:rPr lang="cs-CZ" sz="2800" dirty="0">
                <a:solidFill>
                  <a:srgbClr val="002060"/>
                </a:solidFill>
              </a:rPr>
              <a:t>členem </a:t>
            </a:r>
            <a:r>
              <a:rPr lang="cs-CZ" sz="2800" dirty="0" smtClean="0">
                <a:solidFill>
                  <a:srgbClr val="002060"/>
                </a:solidFill>
              </a:rPr>
              <a:t>představenstva, kontrolní komise nebo </a:t>
            </a:r>
            <a:r>
              <a:rPr lang="cs-CZ" sz="2800" dirty="0">
                <a:solidFill>
                  <a:srgbClr val="002060"/>
                </a:solidFill>
              </a:rPr>
              <a:t>dozorčí rady společnosti nebo měla, má či bude mít obdobnou pozici podle jakéhokoliv právního řádu</a:t>
            </a:r>
            <a:r>
              <a:rPr lang="cs-CZ" sz="2800" dirty="0" smtClean="0">
                <a:solidFill>
                  <a:srgbClr val="002060"/>
                </a:solidFill>
              </a:rPr>
              <a:t>; (pojištění na „funkce“)</a:t>
            </a:r>
            <a:endParaRPr lang="cs-CZ" sz="2800" dirty="0">
              <a:solidFill>
                <a:srgbClr val="002060"/>
              </a:solidFill>
            </a:endParaRPr>
          </a:p>
          <a:p>
            <a:pPr algn="just">
              <a:lnSpc>
                <a:spcPct val="90000"/>
              </a:lnSpc>
            </a:pPr>
            <a:r>
              <a:rPr lang="cs-CZ" sz="2800" dirty="0">
                <a:solidFill>
                  <a:srgbClr val="002060"/>
                </a:solidFill>
              </a:rPr>
              <a:t>Zaměstnance společnosti ve vedoucích </a:t>
            </a:r>
            <a:r>
              <a:rPr lang="cs-CZ" sz="2800" dirty="0" smtClean="0">
                <a:solidFill>
                  <a:srgbClr val="002060"/>
                </a:solidFill>
              </a:rPr>
              <a:t>pozicích; (NE odpovědnost dle Zákoníku práce)</a:t>
            </a:r>
            <a:endParaRPr lang="cs-CZ" sz="2800" dirty="0">
              <a:solidFill>
                <a:srgbClr val="002060"/>
              </a:solidFill>
            </a:endParaRPr>
          </a:p>
          <a:p>
            <a:r>
              <a:rPr lang="cs-CZ" sz="2800" dirty="0">
                <a:solidFill>
                  <a:srgbClr val="002060"/>
                </a:solidFill>
              </a:rPr>
              <a:t>Manžele, registrovaného partnera, dědice, právního nástupce;</a:t>
            </a: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A to	- ve společnosti pojistníka,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	- v dceřiných společnostech, 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	- v sesterských společnostech (nutno individuálně sjednat),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002060"/>
                </a:solidFill>
              </a:rPr>
              <a:t>	- ve společnostech mimo skupinu</a:t>
            </a:r>
          </a:p>
          <a:p>
            <a:endParaRPr lang="cs-CZ" sz="28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800" b="1" u="sng" dirty="0">
                <a:solidFill>
                  <a:srgbClr val="002060"/>
                </a:solidFill>
              </a:rPr>
              <a:t>Společnost  </a:t>
            </a:r>
            <a:r>
              <a:rPr lang="cs-CZ" sz="2800" u="sng" dirty="0" smtClean="0">
                <a:solidFill>
                  <a:srgbClr val="002060"/>
                </a:solidFill>
              </a:rPr>
              <a:t>(nepřímo)</a:t>
            </a:r>
            <a:endParaRPr lang="cs-CZ" sz="2800" u="sng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cs-CZ" sz="2800" dirty="0">
                <a:solidFill>
                  <a:srgbClr val="002060"/>
                </a:solidFill>
              </a:rPr>
              <a:t>	- </a:t>
            </a:r>
            <a:r>
              <a:rPr lang="cs-CZ" sz="2800" dirty="0">
                <a:solidFill>
                  <a:srgbClr val="002060"/>
                </a:solidFill>
                <a:cs typeface="Arial" charset="0"/>
              </a:rPr>
              <a:t>snazší vydobytí pohledávky vůči statutárnímu či </a:t>
            </a:r>
            <a:r>
              <a:rPr lang="cs-CZ" sz="2800" dirty="0" smtClean="0">
                <a:solidFill>
                  <a:srgbClr val="002060"/>
                </a:solidFill>
                <a:cs typeface="Arial" charset="0"/>
              </a:rPr>
              <a:t>kontrolnímu orgánu</a:t>
            </a:r>
            <a:r>
              <a:rPr lang="cs-CZ" sz="2800" dirty="0">
                <a:solidFill>
                  <a:srgbClr val="002060"/>
                </a:solidFill>
                <a:cs typeface="Arial" charset="0"/>
              </a:rPr>
              <a:t>;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3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Časový rozsah D&amp;O pojištění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476250" y="1584325"/>
            <a:ext cx="8191500" cy="4049920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6821" y="1268760"/>
            <a:ext cx="8274485" cy="450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434724" y="1448780"/>
            <a:ext cx="82965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</a:t>
            </a:r>
            <a:r>
              <a:rPr lang="cs-CZ" sz="2000" dirty="0" smtClean="0"/>
              <a:t>rincip </a:t>
            </a:r>
            <a:r>
              <a:rPr lang="cs-CZ" sz="2000" b="1" dirty="0" err="1" smtClean="0"/>
              <a:t>claims</a:t>
            </a:r>
            <a:r>
              <a:rPr lang="cs-CZ" sz="2000" b="1" dirty="0" smtClean="0"/>
              <a:t> made</a:t>
            </a:r>
            <a:endParaRPr lang="cs-CZ" sz="2000" dirty="0"/>
          </a:p>
          <a:p>
            <a:r>
              <a:rPr lang="cs-CZ" sz="2000" b="1" dirty="0"/>
              <a:t>N</a:t>
            </a:r>
            <a:r>
              <a:rPr lang="cs-CZ" sz="2000" b="1" dirty="0" smtClean="0"/>
              <a:t>eomezená </a:t>
            </a:r>
            <a:r>
              <a:rPr lang="cs-CZ" sz="2000" dirty="0" smtClean="0"/>
              <a:t>retroaktivita </a:t>
            </a:r>
            <a:r>
              <a:rPr lang="cs-CZ" sz="2000" b="1" dirty="0" smtClean="0"/>
              <a:t>, dodatečná lhůta </a:t>
            </a:r>
            <a:r>
              <a:rPr lang="cs-CZ" sz="2000" dirty="0" smtClean="0"/>
              <a:t>pro zjištění a oznámení nároků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9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2060"/>
                </a:solidFill>
              </a:rPr>
              <a:t>výluky </a:t>
            </a:r>
            <a:r>
              <a:rPr lang="cs-CZ" sz="2800" dirty="0">
                <a:solidFill>
                  <a:srgbClr val="002060"/>
                </a:solidFill>
              </a:rPr>
              <a:t>z pojistného krytí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Předchozí nároky a události - již známá pochybení, probíhající spory, vznesené nároky nebo okolnosti nároků 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Protiprávní (úmyslné či podvodné) jednání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Újma na zdraví, životě a/nebo majetku (pojištění obecné odpovědnosti)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Nároky uplatněné v USA / Kanadě </a:t>
            </a:r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Transakce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41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</a:t>
            </a:r>
            <a:r>
              <a:rPr lang="cs-CZ" sz="4000" b="1" dirty="0" smtClean="0"/>
              <a:t>Nároky z D&amp;O pojištění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233102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Příklady nároků vznesených v ČR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dirty="0"/>
              <a:t>Společnost s ručením omezeným žaluje svého bývalého jednatele za údajnou škodu, kterou tato osoba měla společnosti způsobit pří výkonu své funkce jednatele společnosti. Společnost vyčíslila škodu přibližně na 12 milionů korun s tím, že tato škoda byla způsobena neodůvodněným úbytkem zboží ze skladu. Žalovaný jednatel byl odpovědný krom jiného i za sklad a jeho evidenci. Žalovaný nebyl schopen vysvětlit jak k uvedenému úbytku došlo a společnost jej zažalovala za podezření ze spáchání trestného činu podvodu, zpronevěry a trestného činu porušování povinností při správě cizího majetku. Dle vyjádření společnosti žalovaný jednatel nejednal s péčí řádného hospodáře. Bývalý jednatel společnosti se však necítí být vinen. Věc je projednávána u Městského soudu v </a:t>
            </a:r>
            <a:r>
              <a:rPr lang="cs-CZ" altLang="cs-CZ" sz="1800" dirty="0" smtClean="0"/>
              <a:t>Praze a pojistitel zatím hradil náklady na právní obranu .</a:t>
            </a:r>
            <a:endParaRPr lang="cs-CZ" alt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937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Příklady nároků vznesených v ČR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1800" dirty="0"/>
              <a:t>Akciová společnost  podnikající v informačních technologiích převzala menší společnost podnikající v obdobném průmyslu s cílem rozšířit nabídku služeb. Po převzetí provedla akciová společnost hlubší kontrolní audit účetnictví převzaté společnosti a došla k závěru, že kupní cena, kterou zaplatila, vysoce přesahuje hodnotu nabytého subjektu. Poté ihned zažalovala vlastníky společnosti a členy jejího statutárního orgánu pro poskytnutí nepravdivých informací a pro skutečnost, že členové statutárního orgánu nejednali s péčí řádného hospodáře. D&amp;O pojištění zatím krylo výdaje na právní ochranu žalovaných členů orgánů společnosti</a:t>
            </a:r>
            <a:r>
              <a:rPr lang="cs-CZ" altLang="cs-CZ" sz="1800" dirty="0" smtClean="0"/>
              <a:t>.</a:t>
            </a:r>
          </a:p>
          <a:p>
            <a:pPr marL="0" indent="0" algn="just">
              <a:buNone/>
            </a:pPr>
            <a:endParaRPr lang="cs-CZ" altLang="cs-CZ" sz="1800" dirty="0"/>
          </a:p>
          <a:p>
            <a:pPr algn="just"/>
            <a:r>
              <a:rPr lang="cs-CZ" altLang="cs-CZ" sz="1800" dirty="0"/>
              <a:t>Společnost vznesla nárok na odškodnění proti členům představenstva za škodu utrpěnou v důsledku pokuty udělené ÚOHS pro porušení zákona o veřejných zakázkách. Pojistitel hradil výdaje na právní ochranu členů statutárního orgánu.  Nárok byl vyřešen mimosoudním narovnáním se souhlasem pojistitele.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7104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dirty="0"/>
              <a:t>Příklady nároků vznesených v ČR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1800" dirty="0"/>
              <a:t>Správce konkurzní podstaty zahájil soudní řízení proti členům statutárního orgánu mateřské akciové společnosti s tím, že vznesená obvinění se týkala nedostatečného prověřování finančního stavu mateřské akciové společnosti a strategické omyly při restrukturalizaci činnosti celého koncernu. Společnost se dostala vinou špatného řízení do předlužení a do úpadku. Z pojištění byly </a:t>
            </a:r>
            <a:r>
              <a:rPr lang="cs-CZ" altLang="cs-CZ" sz="1800" dirty="0" smtClean="0"/>
              <a:t>dosud hrazeny </a:t>
            </a:r>
            <a:r>
              <a:rPr lang="cs-CZ" altLang="cs-CZ" sz="1800" dirty="0"/>
              <a:t>náklady na právní zastoupení členů statutárního orgánu mateřské akciové společnosti a </a:t>
            </a:r>
            <a:r>
              <a:rPr lang="cs-CZ" altLang="cs-CZ" sz="1800" dirty="0" smtClean="0"/>
              <a:t>jedná se o částečné úhradě </a:t>
            </a:r>
            <a:r>
              <a:rPr lang="cs-CZ" altLang="cs-CZ" sz="1800" dirty="0"/>
              <a:t>dluhu vůči věřitelům</a:t>
            </a:r>
            <a:r>
              <a:rPr lang="cs-CZ" altLang="cs-CZ" sz="1800" dirty="0" smtClean="0"/>
              <a:t>.</a:t>
            </a:r>
          </a:p>
          <a:p>
            <a:pPr algn="just"/>
            <a:endParaRPr lang="cs-CZ" altLang="cs-CZ" sz="1800" dirty="0"/>
          </a:p>
          <a:p>
            <a:pPr algn="just"/>
            <a:r>
              <a:rPr lang="cs-CZ" altLang="cs-CZ" sz="1800" dirty="0"/>
              <a:t>Společnost sice vyhrála výběrové řízení na dodávku zboží, ale </a:t>
            </a:r>
            <a:r>
              <a:rPr lang="cs-CZ" altLang="cs-CZ" sz="1800" dirty="0" smtClean="0"/>
              <a:t>s </a:t>
            </a:r>
            <a:r>
              <a:rPr lang="cs-CZ" altLang="cs-CZ" sz="1800" dirty="0"/>
              <a:t>cenou zboží nesprávně kalkulovanou pod náklady. Odstoupením společnosti z výběrového řízení a nepodepsáním smlouvy o dodávce vznikla zadavateli škoda, kterou žádal po společnosti. Ta ji uhradila, ale rozhodla se vznést nárok proti členům představenstva. Doposud byly z D&amp;O pojištění hrazeny pouze výdaje na právní ochranu žalovaných členů a jedná se o mimosoudním urovnání nároku. 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27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1828800" lvl="4" indent="0">
              <a:buNone/>
            </a:pPr>
            <a:r>
              <a:rPr lang="cs-CZ" sz="4000" b="1" dirty="0">
                <a:solidFill>
                  <a:srgbClr val="002060"/>
                </a:solidFill>
              </a:rPr>
              <a:t>Trh s D&amp;O pojištěním</a:t>
            </a:r>
          </a:p>
          <a:p>
            <a:pPr lvl="4"/>
            <a:endParaRPr lang="cs-CZ" dirty="0"/>
          </a:p>
          <a:p>
            <a:pPr marL="1828800" lvl="4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161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Pojistitelé nabízející D&amp;O v ČR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ACE </a:t>
            </a:r>
            <a:r>
              <a:rPr lang="cs-CZ" sz="2000" b="1" dirty="0" err="1">
                <a:solidFill>
                  <a:srgbClr val="002060"/>
                </a:solidFill>
              </a:rPr>
              <a:t>European</a:t>
            </a:r>
            <a:r>
              <a:rPr lang="cs-CZ" sz="2000" b="1" dirty="0">
                <a:solidFill>
                  <a:srgbClr val="002060"/>
                </a:solidFill>
              </a:rPr>
              <a:t> Group Ltd, organizační složka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AIG </a:t>
            </a:r>
            <a:r>
              <a:rPr lang="cs-CZ" sz="2000" b="1" dirty="0" err="1">
                <a:solidFill>
                  <a:srgbClr val="002060"/>
                </a:solidFill>
              </a:rPr>
              <a:t>Europe</a:t>
            </a:r>
            <a:r>
              <a:rPr lang="cs-CZ" sz="2000" b="1" dirty="0">
                <a:solidFill>
                  <a:srgbClr val="002060"/>
                </a:solidFill>
              </a:rPr>
              <a:t> Limited, organizační složka pro Českou republiku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Allianz pojišťovna, a.s.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Česká pojišťovna a.s.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ČSOB Pojišťovna, a.s., člen holdingu ČSOB </a:t>
            </a:r>
          </a:p>
          <a:p>
            <a:r>
              <a:rPr lang="cs-CZ" sz="2000" dirty="0" err="1">
                <a:solidFill>
                  <a:srgbClr val="002060"/>
                </a:solidFill>
              </a:rPr>
              <a:t>Generali</a:t>
            </a:r>
            <a:r>
              <a:rPr lang="cs-CZ" sz="2000" dirty="0">
                <a:solidFill>
                  <a:srgbClr val="002060"/>
                </a:solidFill>
              </a:rPr>
              <a:t> Pojišťovna a.s.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Hasičská vzájemná pojišťovna, a.s.</a:t>
            </a:r>
          </a:p>
          <a:p>
            <a:r>
              <a:rPr lang="cs-CZ" sz="2000" dirty="0">
                <a:solidFill>
                  <a:srgbClr val="002060"/>
                </a:solidFill>
              </a:rPr>
              <a:t>Kooperativa pojišťovna, a. s., </a:t>
            </a:r>
            <a:r>
              <a:rPr lang="cs-CZ" sz="2000" dirty="0" err="1">
                <a:solidFill>
                  <a:srgbClr val="002060"/>
                </a:solidFill>
              </a:rPr>
              <a:t>Vienna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Insurance</a:t>
            </a:r>
            <a:r>
              <a:rPr lang="cs-CZ" sz="2000" dirty="0">
                <a:solidFill>
                  <a:srgbClr val="002060"/>
                </a:solidFill>
              </a:rPr>
              <a:t> Group</a:t>
            </a:r>
          </a:p>
          <a:p>
            <a:r>
              <a:rPr lang="cs-CZ" sz="2000" dirty="0">
                <a:solidFill>
                  <a:srgbClr val="002060"/>
                </a:solidFill>
              </a:rPr>
              <a:t>QBE INSURANCE (EUROPE) LIMITED, organizační složka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Slavia pojišťovna a.s. </a:t>
            </a:r>
          </a:p>
          <a:p>
            <a:r>
              <a:rPr lang="cs-CZ" sz="2000" dirty="0">
                <a:solidFill>
                  <a:srgbClr val="002060"/>
                </a:solidFill>
              </a:rPr>
              <a:t>XL </a:t>
            </a:r>
            <a:r>
              <a:rPr lang="cs-CZ" sz="2000" dirty="0" err="1">
                <a:solidFill>
                  <a:srgbClr val="002060"/>
                </a:solidFill>
              </a:rPr>
              <a:t>Insurance</a:t>
            </a:r>
            <a:r>
              <a:rPr lang="cs-CZ" sz="2000" dirty="0">
                <a:solidFill>
                  <a:srgbClr val="002060"/>
                </a:solidFill>
              </a:rPr>
              <a:t> </a:t>
            </a:r>
            <a:r>
              <a:rPr lang="cs-CZ" sz="2000" dirty="0" err="1">
                <a:solidFill>
                  <a:srgbClr val="002060"/>
                </a:solidFill>
              </a:rPr>
              <a:t>Company</a:t>
            </a:r>
            <a:r>
              <a:rPr lang="cs-CZ" sz="2000" dirty="0">
                <a:solidFill>
                  <a:srgbClr val="002060"/>
                </a:solidFill>
              </a:rPr>
              <a:t> Limited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69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84978" y="2646040"/>
            <a:ext cx="8119470" cy="1143000"/>
          </a:xfrm>
        </p:spPr>
        <p:txBody>
          <a:bodyPr/>
          <a:lstStyle/>
          <a:p>
            <a:r>
              <a:rPr lang="cs-CZ" dirty="0" smtClean="0"/>
              <a:t>výše NÁHRADY ŠKODY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Trendy na trhu D&amp;O pojištění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cs-CZ" sz="2000" b="1" dirty="0">
                <a:solidFill>
                  <a:srgbClr val="002060"/>
                </a:solidFill>
              </a:rPr>
              <a:t>Vstup nových pojistitelů, konkurenční boj</a:t>
            </a:r>
          </a:p>
          <a:p>
            <a:r>
              <a:rPr lang="cs-CZ" sz="2000" dirty="0">
                <a:solidFill>
                  <a:srgbClr val="002060"/>
                </a:solidFill>
              </a:rPr>
              <a:t>Rozšiřování rozsahu krytí – minimum výluk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Unifikovaný produkt – „London standard“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Výrazný nárůst D&amp;O pojistných událostí </a:t>
            </a:r>
          </a:p>
          <a:p>
            <a:r>
              <a:rPr lang="cs-CZ" sz="2000" b="1" dirty="0">
                <a:solidFill>
                  <a:srgbClr val="002060"/>
                </a:solidFill>
              </a:rPr>
              <a:t>Pokles sazeb pojistného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Pojištění dostupné pro všechny typy a velikosti společností 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b="1" u="sng" dirty="0">
                <a:solidFill>
                  <a:srgbClr val="002060"/>
                </a:solidFill>
              </a:rPr>
              <a:t>D&amp;O pojištění </a:t>
            </a:r>
            <a:r>
              <a:rPr lang="cs-CZ" sz="2000" b="1" dirty="0">
                <a:solidFill>
                  <a:srgbClr val="002060"/>
                </a:solidFill>
              </a:rPr>
              <a:t>	</a:t>
            </a:r>
            <a:r>
              <a:rPr lang="cs-CZ" sz="2000" dirty="0">
                <a:solidFill>
                  <a:srgbClr val="002060"/>
                </a:solidFill>
              </a:rPr>
              <a:t>= jedinečné řešení, jak krýt </a:t>
            </a:r>
            <a:r>
              <a:rPr lang="cs-CZ" sz="2000" dirty="0" smtClean="0">
                <a:solidFill>
                  <a:srgbClr val="002060"/>
                </a:solidFill>
              </a:rPr>
              <a:t>osobní odpovědnost </a:t>
            </a:r>
            <a:r>
              <a:rPr lang="cs-CZ" sz="2000" dirty="0">
                <a:solidFill>
                  <a:srgbClr val="002060"/>
                </a:solidFill>
              </a:rPr>
              <a:t>členů orgánů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		=  jistota při výkonu funkce člena orgánů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743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969696"/>
                </a:solidFill>
              </a:rPr>
              <a:t>TĚŠÍME SE NA SPOLUPRÁCI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RENOMIA</a:t>
            </a:r>
          </a:p>
        </p:txBody>
      </p:sp>
    </p:spTree>
    <p:extLst>
      <p:ext uri="{BB962C8B-B14F-4D97-AF65-F5344CB8AC3E}">
        <p14:creationId xmlns:p14="http://schemas.microsoft.com/office/powerpoint/2010/main" val="391927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JIŠTĚNÍ ODPOVĚDNOSTI">
  <a:themeElements>
    <a:clrScheme name="Renomia">
      <a:dk1>
        <a:srgbClr val="283164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POJIŠTĚNÍ ODPOVĚDNOSTI</Template>
  <TotalTime>4167</TotalTime>
  <Words>4165</Words>
  <Application>Microsoft Office PowerPoint</Application>
  <PresentationFormat>Předvádění na obrazovce (4:3)</PresentationFormat>
  <Paragraphs>743</Paragraphs>
  <Slides>91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91</vt:i4>
      </vt:variant>
    </vt:vector>
  </HeadingPairs>
  <TitlesOfParts>
    <vt:vector size="92" baseType="lpstr">
      <vt:lpstr>POJIŠTĚNÍ ODPOVĚDNOSTI</vt:lpstr>
      <vt:lpstr>Komplexní služby v oblasti pojištění a risk managementu</vt:lpstr>
      <vt:lpstr>obsah</vt:lpstr>
      <vt:lpstr>Nový občanský zákoník</vt:lpstr>
      <vt:lpstr>náhrada újmy</vt:lpstr>
      <vt:lpstr>náhrada újmy</vt:lpstr>
      <vt:lpstr>náhrada újmy</vt:lpstr>
      <vt:lpstr>Vznik Povinnosti nahradit škodu</vt:lpstr>
      <vt:lpstr>Náhrada újmy</vt:lpstr>
      <vt:lpstr>výše NÁHRADY ŠKODY</vt:lpstr>
      <vt:lpstr>Náhrada újmy</vt:lpstr>
      <vt:lpstr>Náhrada újmy</vt:lpstr>
      <vt:lpstr>Náhrada újmy</vt:lpstr>
      <vt:lpstr>Náhrada újmy</vt:lpstr>
      <vt:lpstr>Náhrada újmy</vt:lpstr>
      <vt:lpstr>Zvláštní případy vzniku škody</vt:lpstr>
      <vt:lpstr>Náhrada újmy</vt:lpstr>
      <vt:lpstr>Náhrada újmy</vt:lpstr>
      <vt:lpstr>Náhrada újmy</vt:lpstr>
      <vt:lpstr>Náhrada újmy</vt:lpstr>
      <vt:lpstr>Náhrada újmy</vt:lpstr>
      <vt:lpstr>Pojištění odpovědnosti</vt:lpstr>
      <vt:lpstr>Pojištění odpovědnosti</vt:lpstr>
      <vt:lpstr>Pojištění odpovědnosti</vt:lpstr>
      <vt:lpstr>Pojištění odpovědnosti</vt:lpstr>
      <vt:lpstr>Pojištění odpovědnosti</vt:lpstr>
      <vt:lpstr>Pojištění odpovědnosti</vt:lpstr>
      <vt:lpstr>Pojištění odpovědnosti </vt:lpstr>
      <vt:lpstr>Pojištění odpovědnosti</vt:lpstr>
      <vt:lpstr>Pojištění odpovědnosti</vt:lpstr>
      <vt:lpstr>Pojištění odpovědnosti</vt:lpstr>
      <vt:lpstr>Pojištění odpovědnosti</vt:lpstr>
      <vt:lpstr>jak se chovají „staré pojistné smlouvy“ v „nové době“? </vt:lpstr>
      <vt:lpstr>Pojištění odpovědnosti</vt:lpstr>
      <vt:lpstr>Územní rozsah pojištění</vt:lpstr>
      <vt:lpstr>Pojištění odpovědnosti</vt:lpstr>
      <vt:lpstr>Pojištění odpovědnosti</vt:lpstr>
      <vt:lpstr>Pojištění odpovědnosti</vt:lpstr>
      <vt:lpstr> Komplexní služby v oblasti pojištění a risk managementu </vt:lpstr>
      <vt:lpstr>Obsah</vt:lpstr>
      <vt:lpstr>Co je to pojištění profesní odpovědnosti </vt:lpstr>
      <vt:lpstr>Základní informace, charakteristika produktu</vt:lpstr>
      <vt:lpstr>Základní informace, charakteristika produktu</vt:lpstr>
      <vt:lpstr>Obecné předpoklady vzniku odpovědnosti </vt:lpstr>
      <vt:lpstr>Claims made princip – Časový průběh</vt:lpstr>
      <vt:lpstr>Předmět pojištění  profesní odpovědnosti </vt:lpstr>
      <vt:lpstr>Škodná událost, pojistná událost,  územní rozsah krytí</vt:lpstr>
      <vt:lpstr>Pojištěný</vt:lpstr>
      <vt:lpstr>Rozšíření krytí</vt:lpstr>
      <vt:lpstr>Obvyklé výluky</vt:lpstr>
      <vt:lpstr>Pojistitelé nabízející pojištění  profesní odpovědnosti </vt:lpstr>
      <vt:lpstr>Požadavky pojistitelů</vt:lpstr>
      <vt:lpstr>Doporučení – na co si dát pozor</vt:lpstr>
      <vt:lpstr> Komplexní služby v oblasti pojištění a risk managementu </vt:lpstr>
      <vt:lpstr>Obsah</vt:lpstr>
      <vt:lpstr>Co je to pojištění profesní odpovědnosti </vt:lpstr>
      <vt:lpstr>Základní informace, charakteristika produktu</vt:lpstr>
      <vt:lpstr>Základní informace, charakteristika produktu</vt:lpstr>
      <vt:lpstr>Obecné předpoklady vzniku odpovědnosti </vt:lpstr>
      <vt:lpstr>Claims made princip – Časový průběh</vt:lpstr>
      <vt:lpstr>Předmět pojištění  profesní odpovědnosti </vt:lpstr>
      <vt:lpstr>Škodná událost, pojistná událost,  územní rozsah krytí</vt:lpstr>
      <vt:lpstr>Pojištěný</vt:lpstr>
      <vt:lpstr>Rozšíření krytí</vt:lpstr>
      <vt:lpstr>Obvyklé výluky</vt:lpstr>
      <vt:lpstr>Pojistitelé nabízející pojištění  profesní odpovědnosti </vt:lpstr>
      <vt:lpstr>Požadavky pojistitelů</vt:lpstr>
      <vt:lpstr>Doporučení – na co si dát pozor</vt:lpstr>
      <vt:lpstr>TĚŠÍME SE NA SPOLUPRÁCI RENOMIA</vt:lpstr>
      <vt:lpstr>  Komplexní služby v oblasti pojištění a risk managementu  </vt:lpstr>
      <vt:lpstr>Obsah</vt:lpstr>
      <vt:lpstr>PRÁVNÍ RÁMEC - Rekodifikace 2014</vt:lpstr>
      <vt:lpstr>PRÁVNÍ RÁMEC - Charakteristiky odpovědnosti</vt:lpstr>
      <vt:lpstr>PRÁVNÍ RÁMEC - Rekodifikace 2014 - Novinky</vt:lpstr>
      <vt:lpstr>Základní povinnosti členů orgánů</vt:lpstr>
      <vt:lpstr>Kdo může vznést nárok na náhradu Újmy?</vt:lpstr>
      <vt:lpstr>Oblasti možného vzniku újmy</vt:lpstr>
      <vt:lpstr>Vyloučení odpovědnosti – možnosti ochrany</vt:lpstr>
      <vt:lpstr>Prezentace aplikace PowerPoint</vt:lpstr>
      <vt:lpstr>Co je kryto pojištěním D&amp;O?</vt:lpstr>
      <vt:lpstr>Struktura D&amp;O pojištění</vt:lpstr>
      <vt:lpstr>Koho kryje D&amp;O pojištění?</vt:lpstr>
      <vt:lpstr>Časový rozsah D&amp;O pojištění</vt:lpstr>
      <vt:lpstr>výluky z pojistného krytí</vt:lpstr>
      <vt:lpstr>Prezentace aplikace PowerPoint</vt:lpstr>
      <vt:lpstr>Příklady nároků vznesených v ČR</vt:lpstr>
      <vt:lpstr>Příklady nároků vznesených v ČR</vt:lpstr>
      <vt:lpstr>Příklady nároků vznesených v ČR</vt:lpstr>
      <vt:lpstr>Prezentace aplikace PowerPoint</vt:lpstr>
      <vt:lpstr>Pojistitelé nabízející D&amp;O v ČR</vt:lpstr>
      <vt:lpstr>Trendy na trhu D&amp;O pojištění</vt:lpstr>
      <vt:lpstr>TĚŠÍME SE NA SPOLUPRÁCI RENOMIA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Komplexní služby v oblasti pojištění a risk managementu</dc:title>
  <dc:creator>Jaromír Veselovský</dc:creator>
  <cp:lastModifiedBy>a</cp:lastModifiedBy>
  <cp:revision>308</cp:revision>
  <cp:lastPrinted>2014-02-10T07:14:24Z</cp:lastPrinted>
  <dcterms:created xsi:type="dcterms:W3CDTF">2014-04-19T14:38:12Z</dcterms:created>
  <dcterms:modified xsi:type="dcterms:W3CDTF">2015-06-17T05:49:18Z</dcterms:modified>
</cp:coreProperties>
</file>