
<file path=[Content_Types].xml><?xml version="1.0" encoding="utf-8"?>
<Types xmlns="http://schemas.openxmlformats.org/package/2006/content-types">
  <Default Extension="tmp" ContentType="image/png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66" r:id="rId3"/>
    <p:sldId id="287" r:id="rId4"/>
    <p:sldId id="286" r:id="rId5"/>
    <p:sldId id="288" r:id="rId6"/>
    <p:sldId id="276" r:id="rId7"/>
    <p:sldId id="279" r:id="rId8"/>
    <p:sldId id="300" r:id="rId9"/>
    <p:sldId id="289" r:id="rId10"/>
    <p:sldId id="290" r:id="rId11"/>
    <p:sldId id="296" r:id="rId12"/>
    <p:sldId id="280" r:id="rId13"/>
    <p:sldId id="297" r:id="rId14"/>
    <p:sldId id="298" r:id="rId15"/>
    <p:sldId id="281" r:id="rId16"/>
    <p:sldId id="282" r:id="rId17"/>
    <p:sldId id="299" r:id="rId18"/>
    <p:sldId id="283" r:id="rId19"/>
    <p:sldId id="267" r:id="rId20"/>
  </p:sldIdLst>
  <p:sldSz cx="9144000" cy="6858000" type="screen4x3"/>
  <p:notesSz cx="9874250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D"/>
    <a:srgbClr val="13B5EA"/>
    <a:srgbClr val="B9E0F7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1" autoAdjust="0"/>
  </p:normalViewPr>
  <p:slideViewPr>
    <p:cSldViewPr snapToGrid="0" snapToObjects="1">
      <p:cViewPr>
        <p:scale>
          <a:sx n="85" d="100"/>
          <a:sy n="85" d="100"/>
        </p:scale>
        <p:origin x="-312" y="-72"/>
      </p:cViewPr>
      <p:guideLst>
        <p:guide orient="horz" pos="281"/>
        <p:guide orient="horz" pos="3843"/>
        <p:guide orient="horz" pos="3562"/>
        <p:guide pos="5481"/>
        <p:guide pos="280"/>
        <p:guide pos="1747"/>
        <p:guide pos="1463"/>
        <p:guide pos="3207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10" d="100"/>
          <a:sy n="110" d="100"/>
        </p:scale>
        <p:origin x="-612" y="-42"/>
      </p:cViewPr>
      <p:guideLst>
        <p:guide orient="horz" pos="2141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4737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3123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8.7.2015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3123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593123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8.7.2015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87425" y="3228896"/>
            <a:ext cx="789940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593123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36913" y="509588"/>
            <a:ext cx="3400425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315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36913" y="509588"/>
            <a:ext cx="3400425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951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36913" y="509588"/>
            <a:ext cx="3400425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Cíl - klik</a:t>
            </a:r>
          </a:p>
          <a:p>
            <a:r>
              <a:rPr lang="cs-CZ" b="1" dirty="0" smtClean="0"/>
              <a:t>Dostupnost informací pro mikro, malé </a:t>
            </a:r>
            <a:r>
              <a:rPr lang="cs-CZ" b="1" dirty="0"/>
              <a:t>a střední podniky</a:t>
            </a:r>
          </a:p>
          <a:p>
            <a:endParaRPr lang="cs-CZ" b="1" dirty="0" smtClean="0"/>
          </a:p>
          <a:p>
            <a:r>
              <a:rPr lang="cs-CZ" b="1" dirty="0" smtClean="0"/>
              <a:t>Spolehlivé a přesné informace o  požadavcích na území toho členského státu, kde chtějí výrobek uvádět na trh</a:t>
            </a:r>
          </a:p>
          <a:p>
            <a:endParaRPr lang="cs-CZ" b="1" dirty="0" smtClean="0"/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884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36913" y="509588"/>
            <a:ext cx="3400425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Důvody</a:t>
            </a:r>
          </a:p>
          <a:p>
            <a:r>
              <a:rPr lang="cs-CZ" dirty="0" smtClean="0"/>
              <a:t>Dostupnost informací pro mikro, malé </a:t>
            </a:r>
            <a:r>
              <a:rPr lang="cs-CZ" dirty="0"/>
              <a:t>a střední podniky</a:t>
            </a:r>
          </a:p>
          <a:p>
            <a:endParaRPr lang="cs-CZ" dirty="0" smtClean="0"/>
          </a:p>
          <a:p>
            <a:r>
              <a:rPr lang="cs-CZ" dirty="0" smtClean="0"/>
              <a:t>Spolehlivé a přesné informace o  požadavcích na území toho členského státu, kde chtějí výrobek uvádět na trh</a:t>
            </a:r>
          </a:p>
          <a:p>
            <a:endParaRPr lang="cs-CZ" dirty="0" smtClean="0"/>
          </a:p>
          <a:p>
            <a:r>
              <a:rPr lang="cs-CZ" b="1" dirty="0" smtClean="0"/>
              <a:t>Cíl nařízení </a:t>
            </a:r>
            <a:r>
              <a:rPr lang="cs-CZ" dirty="0" smtClean="0"/>
              <a:t>č. 764/2008/EHS - Harmonizace předpisů, Volný </a:t>
            </a:r>
            <a:r>
              <a:rPr lang="cs-CZ" dirty="0"/>
              <a:t>pohyb </a:t>
            </a:r>
            <a:r>
              <a:rPr lang="cs-CZ" dirty="0" smtClean="0"/>
              <a:t>zboží, Lepší </a:t>
            </a:r>
            <a:r>
              <a:rPr lang="cs-CZ" dirty="0"/>
              <a:t>fungování vnitřního trhu</a:t>
            </a:r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884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36913" y="509588"/>
            <a:ext cx="3400425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Zástupci – kontaktní osob pro projednávání otázek spojených s vykonáváním povinností kontaktního místa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590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36913" y="509588"/>
            <a:ext cx="3400425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cs-CZ" dirty="0"/>
              <a:t>Kontaktní místo podle čl. 10 odst. 2 a 3 CPR plní tyto úkoly: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Poskytování informací hospodářským subjektům, zejména </a:t>
            </a:r>
            <a:r>
              <a:rPr lang="cs-CZ" dirty="0"/>
              <a:t>malým a středním </a:t>
            </a:r>
            <a:r>
              <a:rPr lang="cs-CZ" dirty="0" smtClean="0"/>
              <a:t>podnikatelům </a:t>
            </a:r>
            <a:r>
              <a:rPr lang="cs-CZ" dirty="0"/>
              <a:t>a příslušným orgánům jiných členských států</a:t>
            </a:r>
            <a:r>
              <a:rPr lang="cs-CZ" dirty="0" smtClean="0"/>
              <a:t>,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Přeloženo/ jinými slovy: informace o ustanoveních těch</a:t>
            </a:r>
          </a:p>
          <a:p>
            <a:pPr lvl="1"/>
            <a:r>
              <a:rPr lang="cs-CZ" dirty="0" smtClean="0"/>
              <a:t>- právních předpisů,</a:t>
            </a:r>
          </a:p>
          <a:p>
            <a:pPr marL="628650" lvl="1" indent="-171450">
              <a:buFontTx/>
              <a:buChar char="-"/>
            </a:pPr>
            <a:r>
              <a:rPr lang="cs-CZ" dirty="0" smtClean="0"/>
              <a:t>technických specifikací</a:t>
            </a:r>
          </a:p>
          <a:p>
            <a:pPr marL="628650" lvl="1" indent="-171450">
              <a:buFontTx/>
              <a:buChar char="-"/>
            </a:pPr>
            <a:r>
              <a:rPr lang="cs-CZ" dirty="0" smtClean="0"/>
              <a:t>ČSN</a:t>
            </a:r>
          </a:p>
          <a:p>
            <a:pPr marL="628650" lvl="1" indent="-171450">
              <a:buFontTx/>
              <a:buChar char="-"/>
            </a:pPr>
            <a:r>
              <a:rPr lang="cs-CZ" dirty="0" smtClean="0"/>
              <a:t>jiných technických dokumentů, např. technických podmínek</a:t>
            </a:r>
          </a:p>
          <a:p>
            <a:pPr lvl="1"/>
            <a:r>
              <a:rPr lang="cs-CZ" i="1" dirty="0" smtClean="0"/>
              <a:t>Platných v ČR,  </a:t>
            </a:r>
            <a:r>
              <a:rPr lang="cs-CZ" b="1" i="1" dirty="0"/>
              <a:t>které mohou mít dopad na požadavky na stavební výrobky, </a:t>
            </a:r>
            <a:r>
              <a:rPr lang="cs-CZ" i="1" dirty="0"/>
              <a:t>popř. </a:t>
            </a:r>
            <a:r>
              <a:rPr lang="cs-CZ" b="1" i="1" dirty="0"/>
              <a:t>které uvádějí požadavky na základní charakteristiky stavebních výrobků</a:t>
            </a:r>
            <a:r>
              <a:rPr lang="cs-CZ" i="1" dirty="0"/>
              <a:t>, které jsou odvozené od základních požadavků na stavby uvedených v příloze I CPR </a:t>
            </a:r>
            <a:endParaRPr lang="cs-CZ" b="1" i="1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665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36913" y="509588"/>
            <a:ext cx="3400425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Mezi hlavní povinnosti informačního místa </a:t>
            </a:r>
            <a:r>
              <a:rPr lang="cs-CZ" b="1" dirty="0" err="1"/>
              <a:t>ProCoP</a:t>
            </a:r>
            <a:r>
              <a:rPr lang="cs-CZ" b="1" dirty="0"/>
              <a:t> v souladu s čl. 10 Nařízení náleží poskytování informací hospodářským subjektům a příslušným orgánům jiných členských států o: </a:t>
            </a:r>
            <a:endParaRPr lang="cs-CZ" dirty="0"/>
          </a:p>
          <a:p>
            <a:r>
              <a:rPr lang="cs-CZ" dirty="0"/>
              <a:t>▪ o technických pravidlech pro určitý druh výrobku a případném požadavku na předchozí schválení, </a:t>
            </a:r>
          </a:p>
          <a:p>
            <a:r>
              <a:rPr lang="cs-CZ" dirty="0"/>
              <a:t>▪ o uplatňování pravidel volného pohybu zboží na vnitřním trhu Evropské unie včetně zásady vzájemného uznávání a aplikace nařízení,</a:t>
            </a:r>
          </a:p>
          <a:p>
            <a:r>
              <a:rPr lang="cs-CZ" dirty="0"/>
              <a:t>▪ o kontaktních údajích příslušných orgánů, které lze za účelem získání informací kontaktovat přímo, včetně informací o orgánech dohlížejících na dodržování technických pravidel,</a:t>
            </a:r>
          </a:p>
          <a:p>
            <a:r>
              <a:rPr lang="cs-CZ" dirty="0"/>
              <a:t>▪ o obecných opravných prostředcích v případě sporu mezi příslušným orgánem a hospodářským subjektem včetně informací o mimosoudním systému řešení sporů při nesprávné aplikaci práva ES (SOLVIT).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707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5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1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6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1" y="446089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1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 dirty="0"/>
          </a:p>
        </p:txBody>
      </p:sp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47" y="5806169"/>
            <a:ext cx="1535600" cy="799200"/>
          </a:xfrm>
          <a:prstGeom prst="rect">
            <a:avLst/>
          </a:prstGeom>
        </p:spPr>
      </p:pic>
      <p:sp>
        <p:nvSpPr>
          <p:cNvPr id="11" name="Zástupný symbol pro číslo snímku 4"/>
          <p:cNvSpPr>
            <a:spLocks noGrp="1"/>
          </p:cNvSpPr>
          <p:nvPr userDrawn="1"/>
        </p:nvSpPr>
        <p:spPr>
          <a:xfrm>
            <a:off x="8023907" y="6296819"/>
            <a:ext cx="500596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smtClean="0">
                <a:solidFill>
                  <a:schemeClr val="bg1"/>
                </a:solidFill>
              </a:rPr>
              <a:pPr/>
              <a:t>‹#›</a:t>
            </a:fld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1" y="1000087"/>
            <a:ext cx="8242300" cy="465458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4" y="446089"/>
            <a:ext cx="3609975" cy="861774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1" y="446089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4" y="876976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1" y="1000086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5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1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6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1" y="1800001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47" y="5806169"/>
            <a:ext cx="1535600" cy="799200"/>
          </a:xfrm>
          <a:prstGeom prst="rect">
            <a:avLst/>
          </a:prstGeom>
        </p:spPr>
      </p:pic>
      <p:sp>
        <p:nvSpPr>
          <p:cNvPr id="12" name="Zástupný symbol pro číslo snímku 4"/>
          <p:cNvSpPr>
            <a:spLocks noGrp="1"/>
          </p:cNvSpPr>
          <p:nvPr userDrawn="1"/>
        </p:nvSpPr>
        <p:spPr>
          <a:xfrm>
            <a:off x="8023907" y="6296819"/>
            <a:ext cx="500596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smtClean="0">
                <a:solidFill>
                  <a:schemeClr val="bg1"/>
                </a:solidFill>
              </a:rPr>
              <a:pPr/>
              <a:t>‹#›</a:t>
            </a:fld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99" y="3632034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2" y="1"/>
            <a:ext cx="9143999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1" y="446089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1" y="1000087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71777" y="6100764"/>
            <a:ext cx="1876425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chemeClr val="bg1"/>
                </a:solidFill>
              </a:rPr>
              <a:t>Ing. Eva Štejfová</a:t>
            </a:r>
            <a:endParaRPr lang="cs-CZ" sz="900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4501" y="6100764"/>
            <a:ext cx="1876425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chemeClr val="bg1"/>
                </a:solidFill>
              </a:rPr>
              <a:t>Kontaktní místo pro stavební výrobky</a:t>
            </a:r>
            <a:endParaRPr lang="cs-CZ" sz="900" dirty="0">
              <a:solidFill>
                <a:schemeClr val="bg1"/>
              </a:solidFill>
            </a:endParaRPr>
          </a:p>
        </p:txBody>
      </p:sp>
      <p:sp>
        <p:nvSpPr>
          <p:cNvPr id="8" name="Zástupný symbol pro číslo snímku 4"/>
          <p:cNvSpPr>
            <a:spLocks noGrp="1"/>
          </p:cNvSpPr>
          <p:nvPr/>
        </p:nvSpPr>
        <p:spPr>
          <a:xfrm>
            <a:off x="8023907" y="6296819"/>
            <a:ext cx="500596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smtClean="0">
                <a:solidFill>
                  <a:schemeClr val="bg1"/>
                </a:solidFill>
              </a:rPr>
              <a:pPr/>
              <a:t>‹#›</a:t>
            </a:fld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mz.cz/urad/informacni-portal-unmz" TargetMode="External"/><Relationship Id="rId2" Type="http://schemas.openxmlformats.org/officeDocument/2006/relationships/hyperlink" Target="http://www.mpo.cz/cz/prumysl-a-stavebnictvi/stavebnictvi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enterprise/newapproach/nando/index.cfm?fuseaction=directive.notifiedbody&amp;dir_id=33" TargetMode="External"/><Relationship Id="rId2" Type="http://schemas.openxmlformats.org/officeDocument/2006/relationships/hyperlink" Target="http://ec.europa.eu/enterprise/newapproach/nando/index.cfm?fuseaction=cp.h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gpstandard.cz/editor/files/stav_vyr/1_8a_pokyn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cpr@mpo.cz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olvit@mpo.cz" TargetMode="External"/><Relationship Id="rId5" Type="http://schemas.openxmlformats.org/officeDocument/2006/relationships/hyperlink" Target="mailto:procop@mpo.cz" TargetMode="External"/><Relationship Id="rId4" Type="http://schemas.openxmlformats.org/officeDocument/2006/relationships/hyperlink" Target="http://ec.europa.eu/enterprise/sectors/construction/legislation/index_en.ht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1" y="446089"/>
            <a:ext cx="8242300" cy="1231106"/>
          </a:xfrm>
        </p:spPr>
        <p:txBody>
          <a:bodyPr/>
          <a:lstStyle/>
          <a:p>
            <a:r>
              <a:rPr lang="cs-CZ" dirty="0"/>
              <a:t>Poskytování informací o požadavcích na stavební výrobky s označením CE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8023" y="2781165"/>
            <a:ext cx="8242300" cy="1188670"/>
          </a:xfrm>
        </p:spPr>
        <p:txBody>
          <a:bodyPr/>
          <a:lstStyle/>
          <a:p>
            <a:r>
              <a:rPr lang="cs-CZ" dirty="0" smtClean="0"/>
              <a:t>   Kontaktní místo pro stavební výrobky s označením CE</a:t>
            </a:r>
            <a:endParaRPr lang="cs-CZ" sz="24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1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1" y="446087"/>
            <a:ext cx="8242299" cy="553998"/>
          </a:xfrm>
        </p:spPr>
        <p:txBody>
          <a:bodyPr/>
          <a:lstStyle/>
          <a:p>
            <a:r>
              <a:rPr lang="cs-CZ" b="1" dirty="0" smtClean="0"/>
              <a:t>Informace na webu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1" y="1000084"/>
            <a:ext cx="8242300" cy="488775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100" b="1" u="sng" dirty="0"/>
              <a:t>Web MPO</a:t>
            </a:r>
            <a:endParaRPr lang="cs-CZ" sz="3100" b="1" u="sng" dirty="0" smtClean="0">
              <a:solidFill>
                <a:schemeClr val="accent4">
                  <a:lumMod val="75000"/>
                </a:schemeClr>
              </a:solidFill>
              <a:hlinkClick r:id="rId2"/>
            </a:endParaRPr>
          </a:p>
          <a:p>
            <a:pPr marL="0" indent="0">
              <a:buNone/>
            </a:pPr>
            <a:r>
              <a:rPr lang="cs-CZ" sz="2600" b="1" dirty="0" smtClean="0">
                <a:solidFill>
                  <a:schemeClr val="accent4">
                    <a:lumMod val="75000"/>
                  </a:schemeClr>
                </a:solidFill>
                <a:hlinkClick r:id="rId2"/>
              </a:rPr>
              <a:t>http</a:t>
            </a:r>
            <a:r>
              <a:rPr lang="cs-CZ" sz="2600" b="1" dirty="0">
                <a:solidFill>
                  <a:schemeClr val="accent4">
                    <a:lumMod val="75000"/>
                  </a:schemeClr>
                </a:solidFill>
                <a:hlinkClick r:id="rId2"/>
              </a:rPr>
              <a:t>://www.mpo.cz/cz/prumysl-a-stavebnictvi/stavebnictvi/</a:t>
            </a:r>
            <a:r>
              <a:rPr lang="cs-CZ" sz="3200" b="1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cs-CZ" sz="3200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cs-CZ" sz="3200" b="1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endParaRPr lang="cs-CZ" sz="3100" b="1" dirty="0" smtClean="0">
              <a:solidFill>
                <a:srgbClr val="00B0F0"/>
              </a:solidFill>
            </a:endParaRPr>
          </a:p>
          <a:p>
            <a:pPr marL="360000" lvl="2"/>
            <a:r>
              <a:rPr lang="cs-CZ" b="1" dirty="0"/>
              <a:t>Kontaktní místo pro stavební výrobky s označením CE</a:t>
            </a:r>
          </a:p>
          <a:p>
            <a:pPr marL="360000" lvl="2"/>
            <a:r>
              <a:rPr lang="cs-CZ" b="1" dirty="0" smtClean="0"/>
              <a:t>Často </a:t>
            </a:r>
            <a:r>
              <a:rPr lang="cs-CZ" b="1" dirty="0"/>
              <a:t>kladené dotazy (FAQ</a:t>
            </a:r>
            <a:r>
              <a:rPr lang="cs-CZ" b="1" dirty="0" smtClean="0"/>
              <a:t>)</a:t>
            </a:r>
            <a:endParaRPr lang="cs-CZ" b="1" dirty="0">
              <a:solidFill>
                <a:srgbClr val="00B0F0"/>
              </a:solidFill>
            </a:endParaRPr>
          </a:p>
          <a:p>
            <a:pPr marL="360000" lvl="2"/>
            <a:r>
              <a:rPr lang="cs-CZ" b="1" dirty="0" smtClean="0"/>
              <a:t>Požadavky na stavební výrobky s označením CE</a:t>
            </a:r>
          </a:p>
          <a:p>
            <a:pPr marL="7575" lvl="2" indent="0">
              <a:buNone/>
            </a:pPr>
            <a:endParaRPr lang="cs-CZ" b="1" dirty="0" smtClean="0"/>
          </a:p>
          <a:p>
            <a:pPr marL="360000" lvl="2"/>
            <a:r>
              <a:rPr lang="cs-CZ" b="1" dirty="0" smtClean="0"/>
              <a:t>Sdělení </a:t>
            </a:r>
            <a:r>
              <a:rPr lang="cs-CZ" b="1" dirty="0"/>
              <a:t>EK o strategii pro udržitelnou konkurenceschopnost evropského </a:t>
            </a:r>
            <a:r>
              <a:rPr lang="cs-CZ" b="1" dirty="0" smtClean="0"/>
              <a:t>stavebnictví -</a:t>
            </a:r>
            <a:r>
              <a:rPr lang="cs-CZ" dirty="0" smtClean="0"/>
              <a:t> </a:t>
            </a:r>
            <a:r>
              <a:rPr lang="cs-CZ" dirty="0"/>
              <a:t>cíle strategie, úkoly a aktivity </a:t>
            </a:r>
            <a:endParaRPr lang="cs-CZ" dirty="0" smtClean="0"/>
          </a:p>
          <a:p>
            <a:pPr marL="360000" lvl="2"/>
            <a:r>
              <a:rPr lang="cs-CZ" b="1" dirty="0" smtClean="0"/>
              <a:t>Aktuální informace</a:t>
            </a:r>
          </a:p>
          <a:p>
            <a:pPr marL="7575" lvl="2" indent="0">
              <a:buNone/>
            </a:pPr>
            <a:endParaRPr lang="cs-CZ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3100" b="1" u="sng" dirty="0" smtClean="0"/>
              <a:t>Informační portál ÚNMZ / státní </a:t>
            </a:r>
            <a:r>
              <a:rPr lang="cs-CZ" sz="3100" b="1" u="sng" dirty="0"/>
              <a:t>zkušebnictví</a:t>
            </a:r>
          </a:p>
          <a:p>
            <a:pPr marL="0" indent="0">
              <a:buNone/>
            </a:pPr>
            <a:r>
              <a:rPr lang="cs-CZ" b="1" dirty="0" smtClean="0">
                <a:hlinkClick r:id="rId3"/>
              </a:rPr>
              <a:t>http</a:t>
            </a:r>
            <a:r>
              <a:rPr lang="cs-CZ" b="1" dirty="0">
                <a:hlinkClick r:id="rId3"/>
              </a:rPr>
              <a:t>://</a:t>
            </a:r>
            <a:r>
              <a:rPr lang="cs-CZ" b="1" dirty="0" smtClean="0">
                <a:hlinkClick r:id="rId3"/>
              </a:rPr>
              <a:t>www.unmz.cz/urad/informacni-portal-unmz</a:t>
            </a:r>
            <a:r>
              <a:rPr lang="cs-CZ" b="1" dirty="0" smtClean="0"/>
              <a:t> </a:t>
            </a:r>
            <a:endParaRPr lang="cs-CZ" b="1" dirty="0"/>
          </a:p>
          <a:p>
            <a:pPr marL="0" indent="0">
              <a:buNone/>
            </a:pPr>
            <a:endParaRPr lang="cs-CZ" sz="3600" b="1" dirty="0" smtClean="0">
              <a:solidFill>
                <a:srgbClr val="13B5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82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1" y="446087"/>
            <a:ext cx="8242299" cy="553998"/>
          </a:xfrm>
        </p:spPr>
        <p:txBody>
          <a:bodyPr/>
          <a:lstStyle/>
          <a:p>
            <a:r>
              <a:rPr lang="cs-CZ" b="1" dirty="0"/>
              <a:t>Často kladené dotazy (</a:t>
            </a:r>
            <a:r>
              <a:rPr lang="cs-CZ" b="1" dirty="0" smtClean="0"/>
              <a:t>FAQ)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1" y="1000084"/>
            <a:ext cx="8242300" cy="4887759"/>
          </a:xfrm>
        </p:spPr>
        <p:txBody>
          <a:bodyPr>
            <a:normAutofit fontScale="92500" lnSpcReduction="10000"/>
          </a:bodyPr>
          <a:lstStyle/>
          <a:p>
            <a:pPr marL="360000" lvl="2"/>
            <a:r>
              <a:rPr lang="cs-CZ" b="1" dirty="0"/>
              <a:t>K</a:t>
            </a:r>
            <a:r>
              <a:rPr lang="cs-CZ" b="1" dirty="0" smtClean="0"/>
              <a:t> </a:t>
            </a:r>
            <a:r>
              <a:rPr lang="cs-CZ" b="1" dirty="0"/>
              <a:t>nařízení o stavebních výrobcích (</a:t>
            </a:r>
            <a:r>
              <a:rPr lang="cs-CZ" b="1" dirty="0" smtClean="0"/>
              <a:t>CPR)</a:t>
            </a:r>
          </a:p>
          <a:p>
            <a:pPr marL="360000" lvl="2"/>
            <a:r>
              <a:rPr lang="cs-CZ" b="1" dirty="0" smtClean="0"/>
              <a:t>K </a:t>
            </a:r>
            <a:r>
              <a:rPr lang="cs-CZ" b="1" dirty="0"/>
              <a:t>nařízení Komise v přenesené pravomoci (EU) č. 157/2014 ze dne 30. října 2013 o podmínkách týkajících se zpřístupňování prohlášení o vlastnostech stavebních výrobků na internetové </a:t>
            </a:r>
            <a:r>
              <a:rPr lang="cs-CZ" b="1" dirty="0" smtClean="0"/>
              <a:t>stránce</a:t>
            </a:r>
          </a:p>
          <a:p>
            <a:pPr marL="360000" lvl="2"/>
            <a:endParaRPr lang="cs-CZ" b="1" dirty="0" smtClean="0"/>
          </a:p>
          <a:p>
            <a:pPr marL="360000" lvl="2"/>
            <a:r>
              <a:rPr lang="cs-CZ" b="1" dirty="0" smtClean="0"/>
              <a:t>Připravena revize a doplnění dokumentu</a:t>
            </a:r>
          </a:p>
          <a:p>
            <a:pPr marL="721950" lvl="3"/>
            <a:r>
              <a:rPr lang="cs-CZ" dirty="0" smtClean="0"/>
              <a:t>Kdo jsou kompetentní národní autority (čl. 11, odst. 8)?</a:t>
            </a:r>
            <a:endParaRPr lang="cs-CZ" dirty="0"/>
          </a:p>
          <a:p>
            <a:pPr marL="721950" lvl="3"/>
            <a:r>
              <a:rPr lang="cs-CZ" dirty="0" smtClean="0"/>
              <a:t>Musí být k označení CE uvedeny základní charakteristiky s NPD?</a:t>
            </a:r>
          </a:p>
          <a:p>
            <a:pPr marL="721950" lvl="3"/>
            <a:r>
              <a:rPr lang="cs-CZ" dirty="0" smtClean="0"/>
              <a:t>Kdy nesmí výrobce uvést v </a:t>
            </a:r>
            <a:r>
              <a:rPr lang="cs-CZ" dirty="0" err="1" smtClean="0"/>
              <a:t>PoV</a:t>
            </a:r>
            <a:r>
              <a:rPr lang="cs-CZ" dirty="0" smtClean="0"/>
              <a:t> k základní charakteristice NPD?</a:t>
            </a:r>
          </a:p>
          <a:p>
            <a:pPr marL="721950" lvl="3"/>
            <a:r>
              <a:rPr lang="cs-CZ" dirty="0" smtClean="0"/>
              <a:t>Musí být kontaktní adresa v místě uvádění výrobku na trh (čl. 11, odst. 5)?</a:t>
            </a:r>
          </a:p>
          <a:p>
            <a:pPr marL="721950" lvl="3"/>
            <a:r>
              <a:rPr lang="cs-CZ" dirty="0" smtClean="0"/>
              <a:t>Jak ověřit pravost certifikátů a osvědčení?</a:t>
            </a:r>
            <a:endParaRPr lang="cs-CZ" sz="3600" dirty="0" smtClean="0">
              <a:solidFill>
                <a:srgbClr val="13B5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52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1" y="446089"/>
            <a:ext cx="8242299" cy="492443"/>
          </a:xfrm>
        </p:spPr>
        <p:txBody>
          <a:bodyPr/>
          <a:lstStyle/>
          <a:p>
            <a:r>
              <a:rPr lang="cs-CZ" sz="3200" b="1" dirty="0" smtClean="0"/>
              <a:t>Často kladené dotazy na kontaktní místo (1)</a:t>
            </a:r>
            <a:endParaRPr lang="cs-CZ" sz="32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Převažují dotazy ze zahraničí</a:t>
            </a:r>
            <a:r>
              <a:rPr lang="cs-CZ" dirty="0" smtClean="0"/>
              <a:t> (Polsko, Německo, Slovensko)</a:t>
            </a:r>
          </a:p>
          <a:p>
            <a:r>
              <a:rPr lang="cs-CZ" b="1" dirty="0" smtClean="0"/>
              <a:t>Příklady dotazů:</a:t>
            </a:r>
          </a:p>
          <a:p>
            <a:pPr lvl="1"/>
            <a:r>
              <a:rPr lang="cs-CZ" b="1" dirty="0" smtClean="0"/>
              <a:t>k CPR</a:t>
            </a:r>
          </a:p>
          <a:p>
            <a:pPr lvl="2"/>
            <a:r>
              <a:rPr lang="cs-CZ" dirty="0" err="1" smtClean="0"/>
              <a:t>PoV</a:t>
            </a:r>
            <a:r>
              <a:rPr lang="cs-CZ" dirty="0" smtClean="0"/>
              <a:t> – obsah, jazyk při uvádění výrobku na trh</a:t>
            </a:r>
          </a:p>
          <a:p>
            <a:pPr lvl="2"/>
            <a:r>
              <a:rPr lang="cs-CZ" dirty="0" smtClean="0"/>
              <a:t>certifikáty/osvědčení, ETA (platnost, pravost, vyžadování)</a:t>
            </a:r>
            <a:endParaRPr lang="cs-CZ" dirty="0"/>
          </a:p>
          <a:p>
            <a:pPr lvl="2"/>
            <a:r>
              <a:rPr lang="cs-CZ" dirty="0" smtClean="0"/>
              <a:t>výjimky - kusová výroba</a:t>
            </a:r>
            <a:endParaRPr lang="cs-CZ" dirty="0"/>
          </a:p>
          <a:p>
            <a:pPr lvl="1"/>
            <a:r>
              <a:rPr lang="cs-CZ" b="1" dirty="0" smtClean="0"/>
              <a:t>Požadavky na výrobky</a:t>
            </a:r>
          </a:p>
          <a:p>
            <a:pPr lvl="2"/>
            <a:r>
              <a:rPr lang="cs-CZ" dirty="0" smtClean="0"/>
              <a:t>okna a dveře</a:t>
            </a:r>
          </a:p>
          <a:p>
            <a:pPr lvl="2"/>
            <a:r>
              <a:rPr lang="cs-CZ" dirty="0" smtClean="0"/>
              <a:t>ETICS, tepelně </a:t>
            </a:r>
            <a:r>
              <a:rPr lang="cs-CZ" dirty="0"/>
              <a:t>izolační </a:t>
            </a:r>
            <a:r>
              <a:rPr lang="cs-CZ" dirty="0" smtClean="0"/>
              <a:t>materiály </a:t>
            </a:r>
          </a:p>
          <a:p>
            <a:pPr lvl="2"/>
            <a:r>
              <a:rPr lang="cs-CZ" dirty="0" err="1" smtClean="0"/>
              <a:t>geosyntetické</a:t>
            </a:r>
            <a:r>
              <a:rPr lang="cs-CZ" dirty="0" smtClean="0"/>
              <a:t> izolace</a:t>
            </a:r>
          </a:p>
          <a:p>
            <a:pPr lvl="2"/>
            <a:r>
              <a:rPr lang="cs-CZ" dirty="0" smtClean="0"/>
              <a:t>stabilní hasicí zařízení</a:t>
            </a:r>
          </a:p>
          <a:p>
            <a:pPr lvl="2"/>
            <a:r>
              <a:rPr lang="cs-CZ" dirty="0" smtClean="0"/>
              <a:t>komíny a komínové vložky</a:t>
            </a:r>
          </a:p>
          <a:p>
            <a:pPr marL="0" indent="0">
              <a:buNone/>
            </a:pPr>
            <a:endParaRPr lang="cs-CZ" dirty="0" smtClean="0"/>
          </a:p>
          <a:p>
            <a:pPr lvl="3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177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1" y="446089"/>
            <a:ext cx="8242299" cy="492443"/>
          </a:xfrm>
        </p:spPr>
        <p:txBody>
          <a:bodyPr/>
          <a:lstStyle/>
          <a:p>
            <a:r>
              <a:rPr lang="cs-CZ" sz="3200" b="1" dirty="0"/>
              <a:t>Často kladené dotazy na kontaktní </a:t>
            </a:r>
            <a:r>
              <a:rPr lang="cs-CZ" sz="3200" b="1" dirty="0" smtClean="0"/>
              <a:t>místo (2)</a:t>
            </a:r>
            <a:endParaRPr lang="cs-CZ" sz="32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0" y="1037064"/>
            <a:ext cx="8242300" cy="4873082"/>
          </a:xfrm>
        </p:spPr>
        <p:txBody>
          <a:bodyPr>
            <a:noAutofit/>
          </a:bodyPr>
          <a:lstStyle/>
          <a:p>
            <a:pPr marL="360000">
              <a:spcBef>
                <a:spcPts val="0"/>
              </a:spcBef>
            </a:pPr>
            <a:r>
              <a:rPr lang="cs-CZ" sz="2000" b="1" dirty="0" smtClean="0"/>
              <a:t>Požadavky na jazyk </a:t>
            </a:r>
            <a:r>
              <a:rPr lang="cs-CZ" sz="2000" b="1" dirty="0" err="1" smtClean="0"/>
              <a:t>PoV</a:t>
            </a:r>
            <a:r>
              <a:rPr lang="cs-CZ" sz="2000" b="1" dirty="0" smtClean="0"/>
              <a:t>, bezpečnostních pokynů a návodů </a:t>
            </a:r>
            <a:r>
              <a:rPr lang="cs-CZ" sz="2000" dirty="0" smtClean="0"/>
              <a:t>při uvádění výrobku na trh v ČR – zákon č. 22/1997 Sb., § 13c </a:t>
            </a:r>
          </a:p>
          <a:p>
            <a:pPr marL="360000" indent="0">
              <a:spcBef>
                <a:spcPts val="0"/>
              </a:spcBef>
              <a:buNone/>
            </a:pPr>
            <a:r>
              <a:rPr lang="cs-CZ" sz="2000" dirty="0" smtClean="0"/>
              <a:t>„Je-li </a:t>
            </a:r>
            <a:r>
              <a:rPr lang="cs-CZ" sz="2000" dirty="0"/>
              <a:t>stavební výrobek s označením CE uváděn nebo dodáván na trh v České republice, musí být prohlášení o vlastnostech poskytované k tomuto výrobku a pokyny a bezpečnostní informace připojované k tomuto výrobku v českém jazyce</a:t>
            </a:r>
            <a:r>
              <a:rPr lang="cs-CZ" sz="2000" dirty="0" smtClean="0"/>
              <a:t>.“</a:t>
            </a:r>
          </a:p>
          <a:p>
            <a:pPr marL="360000" indent="0">
              <a:spcBef>
                <a:spcPts val="0"/>
              </a:spcBef>
              <a:buNone/>
            </a:pPr>
            <a:endParaRPr lang="cs-CZ" sz="1800" dirty="0" smtClean="0"/>
          </a:p>
          <a:p>
            <a:pPr marL="360000">
              <a:spcBef>
                <a:spcPts val="0"/>
              </a:spcBef>
            </a:pPr>
            <a:r>
              <a:rPr lang="cs-CZ" sz="2000" b="1" dirty="0" smtClean="0"/>
              <a:t>Ověření pravosti certifikátů/osvědčení </a:t>
            </a:r>
            <a:r>
              <a:rPr lang="cs-CZ" sz="2000" dirty="0" smtClean="0"/>
              <a:t>– databáze NANDO (FAQ 19)</a:t>
            </a:r>
          </a:p>
          <a:p>
            <a:pPr marL="1074375" lvl="3">
              <a:spcBef>
                <a:spcPts val="0"/>
              </a:spcBef>
            </a:pPr>
            <a:r>
              <a:rPr lang="cs-CZ" sz="2000" dirty="0" smtClean="0"/>
              <a:t>vydané před 1.7.2013 – notifikované osoby k příslušné EN na adrese</a:t>
            </a:r>
            <a:r>
              <a:rPr lang="en-GB" sz="2000" dirty="0" smtClean="0"/>
              <a:t> </a:t>
            </a:r>
            <a:r>
              <a:rPr lang="en-GB" sz="2000" b="1" u="sng" dirty="0">
                <a:hlinkClick r:id="rId2"/>
              </a:rPr>
              <a:t>http://ec.europa.eu/enterprise/newapproach/nando/index.cfm?fuseaction=cp.hs</a:t>
            </a:r>
            <a:r>
              <a:rPr lang="en-GB" sz="2000" b="1" dirty="0"/>
              <a:t> </a:t>
            </a:r>
            <a:endParaRPr lang="cs-CZ" sz="2000" b="1" dirty="0"/>
          </a:p>
          <a:p>
            <a:pPr marL="1074375" lvl="3">
              <a:spcBef>
                <a:spcPts val="0"/>
              </a:spcBef>
            </a:pPr>
            <a:r>
              <a:rPr lang="cs-CZ" sz="2000" dirty="0" smtClean="0"/>
              <a:t>vydané </a:t>
            </a:r>
            <a:r>
              <a:rPr lang="cs-CZ" sz="2000" dirty="0"/>
              <a:t>před 1.7.2013 – </a:t>
            </a:r>
            <a:r>
              <a:rPr lang="cs-CZ" sz="2000" dirty="0" smtClean="0"/>
              <a:t>oznámené </a:t>
            </a:r>
            <a:r>
              <a:rPr lang="cs-CZ" sz="2000" dirty="0"/>
              <a:t>osoby </a:t>
            </a:r>
            <a:r>
              <a:rPr lang="cs-CZ" sz="2000" dirty="0" smtClean="0"/>
              <a:t>k příslušné EN na </a:t>
            </a:r>
            <a:r>
              <a:rPr lang="cs-CZ" sz="2000" dirty="0"/>
              <a:t>adrese</a:t>
            </a:r>
            <a:r>
              <a:rPr lang="en-GB" sz="2000" dirty="0"/>
              <a:t> </a:t>
            </a:r>
            <a:r>
              <a:rPr lang="en-GB" sz="2000" b="1" u="sng" dirty="0" smtClean="0">
                <a:hlinkClick r:id="rId3"/>
              </a:rPr>
              <a:t>http</a:t>
            </a:r>
            <a:r>
              <a:rPr lang="en-GB" sz="2000" b="1" u="sng" dirty="0">
                <a:hlinkClick r:id="rId3"/>
              </a:rPr>
              <a:t>://</a:t>
            </a:r>
            <a:r>
              <a:rPr lang="en-GB" sz="2000" b="1" u="sng" dirty="0" smtClean="0">
                <a:hlinkClick r:id="rId3"/>
              </a:rPr>
              <a:t>ec.europa.eu/enterprise/newapproach/nando/index.cfm?fuseaction=directive.notifiedbody&amp;dir_id=33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93470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1" y="446089"/>
            <a:ext cx="8242299" cy="492443"/>
          </a:xfrm>
        </p:spPr>
        <p:txBody>
          <a:bodyPr/>
          <a:lstStyle/>
          <a:p>
            <a:r>
              <a:rPr lang="cs-CZ" sz="3200" b="1" dirty="0"/>
              <a:t>Často kladené dotazy na kontaktní místo </a:t>
            </a:r>
            <a:r>
              <a:rPr lang="cs-CZ" sz="3200" b="1" dirty="0" smtClean="0"/>
              <a:t>(3)</a:t>
            </a:r>
            <a:endParaRPr lang="cs-CZ" sz="32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1" y="1000087"/>
            <a:ext cx="8242300" cy="4976967"/>
          </a:xfrm>
        </p:spPr>
        <p:txBody>
          <a:bodyPr>
            <a:noAutofit/>
          </a:bodyPr>
          <a:lstStyle/>
          <a:p>
            <a:r>
              <a:rPr lang="cs-CZ" sz="1800" b="1" dirty="0" smtClean="0"/>
              <a:t>Poskytování </a:t>
            </a:r>
            <a:r>
              <a:rPr lang="cs-CZ" sz="1800" b="1" dirty="0"/>
              <a:t>další </a:t>
            </a:r>
            <a:r>
              <a:rPr lang="cs-CZ" sz="1800" b="1" dirty="0" smtClean="0"/>
              <a:t>dokumentace </a:t>
            </a:r>
            <a:r>
              <a:rPr lang="cs-CZ" sz="1800" b="1" dirty="0"/>
              <a:t>prokazující shodu výrobku s </a:t>
            </a:r>
            <a:r>
              <a:rPr lang="cs-CZ" sz="1800" b="1" dirty="0" err="1"/>
              <a:t>PoV</a:t>
            </a:r>
            <a:r>
              <a:rPr lang="cs-CZ" sz="1800" b="1" dirty="0"/>
              <a:t> </a:t>
            </a:r>
            <a:r>
              <a:rPr lang="cs-CZ" sz="1800" b="1" dirty="0" smtClean="0"/>
              <a:t>(</a:t>
            </a:r>
            <a:r>
              <a:rPr lang="cs-CZ" sz="1800" dirty="0" smtClean="0"/>
              <a:t>11.8</a:t>
            </a:r>
            <a:r>
              <a:rPr lang="cs-CZ" sz="1800" dirty="0"/>
              <a:t>, </a:t>
            </a:r>
            <a:r>
              <a:rPr lang="cs-CZ" sz="1800" dirty="0" smtClean="0"/>
              <a:t>12.8.b) </a:t>
            </a:r>
            <a:r>
              <a:rPr lang="cs-CZ" sz="1800" b="1" dirty="0"/>
              <a:t>příslušnému vnitrostátnímu orgánu </a:t>
            </a:r>
            <a:r>
              <a:rPr lang="cs-CZ" sz="1800" dirty="0"/>
              <a:t>- </a:t>
            </a:r>
            <a:r>
              <a:rPr lang="cs-CZ" sz="1800" dirty="0" smtClean="0"/>
              <a:t>dozorové </a:t>
            </a:r>
            <a:r>
              <a:rPr lang="cs-CZ" sz="1800" dirty="0"/>
              <a:t>orgány (ČOI</a:t>
            </a:r>
            <a:r>
              <a:rPr lang="cs-CZ" sz="1800" dirty="0" smtClean="0"/>
              <a:t>) a </a:t>
            </a:r>
            <a:r>
              <a:rPr lang="cs-CZ" sz="1800" dirty="0"/>
              <a:t>orgány, u kterých </a:t>
            </a:r>
            <a:r>
              <a:rPr lang="cs-CZ" sz="1800" dirty="0" smtClean="0"/>
              <a:t>právo požadovat tyto informace  </a:t>
            </a:r>
            <a:r>
              <a:rPr lang="cs-CZ" sz="1800" dirty="0"/>
              <a:t>vyplývá z národní legislativy (stavební úřady)  (FAQ 15</a:t>
            </a:r>
            <a:r>
              <a:rPr lang="cs-CZ" sz="1800" dirty="0" smtClean="0"/>
              <a:t>)</a:t>
            </a:r>
            <a:endParaRPr lang="cs-CZ" sz="1800" b="1" dirty="0" smtClean="0"/>
          </a:p>
          <a:p>
            <a:r>
              <a:rPr lang="cs-CZ" sz="1800" b="1" dirty="0" smtClean="0"/>
              <a:t>Výjimky z povinnosti vypracovat </a:t>
            </a:r>
            <a:r>
              <a:rPr lang="cs-CZ" sz="1800" b="1" dirty="0" err="1" smtClean="0"/>
              <a:t>PoV</a:t>
            </a:r>
            <a:r>
              <a:rPr lang="cs-CZ" sz="1800" b="1" dirty="0" smtClean="0"/>
              <a:t> </a:t>
            </a:r>
            <a:r>
              <a:rPr lang="cs-CZ" sz="1800" dirty="0" smtClean="0"/>
              <a:t>– kusová a nesériová výroba (čl. 5, odst. a)</a:t>
            </a:r>
          </a:p>
          <a:p>
            <a:pPr lvl="1"/>
            <a:r>
              <a:rPr lang="cs-CZ" sz="1800" dirty="0" smtClean="0"/>
              <a:t>v </a:t>
            </a:r>
            <a:r>
              <a:rPr lang="cs-CZ" sz="1800" dirty="0"/>
              <a:t>řešení </a:t>
            </a:r>
            <a:r>
              <a:rPr lang="cs-CZ" sz="1800" dirty="0" smtClean="0"/>
              <a:t>EK</a:t>
            </a:r>
          </a:p>
          <a:p>
            <a:pPr lvl="1"/>
            <a:r>
              <a:rPr lang="cs-CZ" sz="1800" b="1" dirty="0" smtClean="0"/>
              <a:t>pokyn </a:t>
            </a:r>
            <a:r>
              <a:rPr lang="cs-CZ" sz="1800" b="1" dirty="0"/>
              <a:t>M</a:t>
            </a:r>
            <a:r>
              <a:rPr lang="cs-CZ" sz="1800" dirty="0"/>
              <a:t> „Posuzování shody podle – Počáteční zkoušky typu a řízení u výrobce“ - odsouhlasený návod ke směrnici Rady </a:t>
            </a:r>
            <a:r>
              <a:rPr lang="cs-CZ" sz="1800" dirty="0" smtClean="0"/>
              <a:t>89/106/EHS, 4.9 Rozdílné kategorie výroby</a:t>
            </a:r>
            <a:endParaRPr lang="cs-CZ" sz="1800" dirty="0"/>
          </a:p>
          <a:p>
            <a:pPr lvl="2"/>
            <a:r>
              <a:rPr lang="cs-CZ" sz="1800" dirty="0" smtClean="0"/>
              <a:t>obvyklá </a:t>
            </a:r>
            <a:r>
              <a:rPr lang="cs-CZ" sz="1800" dirty="0"/>
              <a:t>sériová </a:t>
            </a:r>
            <a:r>
              <a:rPr lang="cs-CZ" sz="1800" dirty="0" smtClean="0"/>
              <a:t>výroba – velký objem stále stejně vyráběného stejného výrobku</a:t>
            </a:r>
            <a:endParaRPr lang="cs-CZ" sz="1800" dirty="0"/>
          </a:p>
          <a:p>
            <a:pPr lvl="2"/>
            <a:r>
              <a:rPr lang="cs-CZ" sz="1800" dirty="0" smtClean="0"/>
              <a:t>sériová </a:t>
            </a:r>
            <a:r>
              <a:rPr lang="cs-CZ" sz="1800" dirty="0"/>
              <a:t>výroba výrobků s proměnnými </a:t>
            </a:r>
            <a:r>
              <a:rPr lang="cs-CZ" sz="1800" dirty="0" smtClean="0"/>
              <a:t>vlastnostmi – hotový sériový výrobek s různými funkčními vlastnostmi, např. velikostí </a:t>
            </a:r>
            <a:endParaRPr lang="cs-CZ" sz="1800" dirty="0"/>
          </a:p>
          <a:p>
            <a:pPr lvl="2"/>
            <a:r>
              <a:rPr lang="cs-CZ" sz="1800" dirty="0" smtClean="0"/>
              <a:t>kusová </a:t>
            </a:r>
            <a:r>
              <a:rPr lang="cs-CZ" sz="1800" dirty="0"/>
              <a:t>(a nesériová výroba</a:t>
            </a:r>
            <a:r>
              <a:rPr lang="cs-CZ" sz="1800" dirty="0" smtClean="0"/>
              <a:t>) – individuálně navrhovaný výrobek, objednaný k instalování do jedné a téže známé stavby</a:t>
            </a:r>
          </a:p>
          <a:p>
            <a:pPr marL="360362" lvl="1" indent="0">
              <a:buNone/>
            </a:pPr>
            <a:r>
              <a:rPr lang="cs-CZ" sz="1800" b="1" dirty="0" smtClean="0">
                <a:hlinkClick r:id="rId2"/>
              </a:rPr>
              <a:t>http</a:t>
            </a:r>
            <a:r>
              <a:rPr lang="cs-CZ" sz="1800" b="1" dirty="0">
                <a:hlinkClick r:id="rId2"/>
              </a:rPr>
              <a:t>://</a:t>
            </a:r>
            <a:r>
              <a:rPr lang="cs-CZ" sz="1800" b="1" dirty="0" smtClean="0">
                <a:hlinkClick r:id="rId2"/>
              </a:rPr>
              <a:t>www.sgpstandard.cz/editor/files/stav_vyr/1_8a_pokyn.htm</a:t>
            </a:r>
            <a:endParaRPr lang="cs-CZ" sz="1800" b="1" dirty="0" smtClean="0"/>
          </a:p>
          <a:p>
            <a:pPr marL="0" indent="0">
              <a:buNone/>
            </a:pPr>
            <a:r>
              <a:rPr lang="cs-CZ" sz="18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2816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1" y="446089"/>
            <a:ext cx="8242299" cy="492443"/>
          </a:xfrm>
        </p:spPr>
        <p:txBody>
          <a:bodyPr/>
          <a:lstStyle/>
          <a:p>
            <a:r>
              <a:rPr lang="cs-CZ" sz="3200" b="1" dirty="0" smtClean="0"/>
              <a:t>Okna, dveře – minimální požadavky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1" y="1000087"/>
            <a:ext cx="8242300" cy="5066176"/>
          </a:xfrm>
        </p:spPr>
        <p:txBody>
          <a:bodyPr>
            <a:normAutofit/>
          </a:bodyPr>
          <a:lstStyle/>
          <a:p>
            <a:pPr marL="360363" lvl="1">
              <a:buBlip>
                <a:blip r:embed="rId2"/>
              </a:buBlip>
            </a:pPr>
            <a:r>
              <a:rPr lang="cs-CZ" sz="2200" b="1" dirty="0" smtClean="0"/>
              <a:t>Obecné požadavky </a:t>
            </a:r>
            <a:r>
              <a:rPr lang="cs-CZ" sz="2200" dirty="0"/>
              <a:t>na stavby a stavební výrobky – </a:t>
            </a:r>
            <a:r>
              <a:rPr lang="cs-CZ" sz="2200" b="1" dirty="0" smtClean="0"/>
              <a:t>zákon </a:t>
            </a:r>
            <a:r>
              <a:rPr lang="cs-CZ" sz="2200" b="1" dirty="0"/>
              <a:t>č. 183/2006 </a:t>
            </a:r>
            <a:r>
              <a:rPr lang="cs-CZ" sz="2200" b="1" dirty="0" smtClean="0"/>
              <a:t>Sb. stavební zákon, § </a:t>
            </a:r>
            <a:r>
              <a:rPr lang="cs-CZ" sz="2200" b="1" dirty="0"/>
              <a:t>156 </a:t>
            </a:r>
            <a:r>
              <a:rPr lang="cs-CZ" sz="2200" b="1" dirty="0" smtClean="0"/>
              <a:t>Požadavky na stavby</a:t>
            </a:r>
          </a:p>
          <a:p>
            <a:pPr marL="360363" lvl="1">
              <a:buBlip>
                <a:blip r:embed="rId2"/>
              </a:buBlip>
            </a:pPr>
            <a:r>
              <a:rPr lang="cs-CZ" sz="2200" b="1" dirty="0" smtClean="0"/>
              <a:t>Základní požadavky </a:t>
            </a:r>
            <a:r>
              <a:rPr lang="cs-CZ" sz="2200" dirty="0"/>
              <a:t>na stavební výrobky - </a:t>
            </a:r>
            <a:r>
              <a:rPr lang="cs-CZ" sz="2200" b="1" dirty="0" smtClean="0"/>
              <a:t>vyhláška </a:t>
            </a:r>
            <a:r>
              <a:rPr lang="cs-CZ" sz="2200" b="1" dirty="0"/>
              <a:t>č. 268/2009 Sb., o technických požadavcích na stavby</a:t>
            </a:r>
            <a:r>
              <a:rPr lang="cs-CZ" sz="2200" b="1" i="1" dirty="0"/>
              <a:t> </a:t>
            </a:r>
            <a:r>
              <a:rPr lang="cs-CZ" sz="2200" b="1" dirty="0" smtClean="0"/>
              <a:t>jsou vyjádřeny, </a:t>
            </a:r>
            <a:r>
              <a:rPr lang="cs-CZ" sz="2200" b="1" dirty="0"/>
              <a:t>§ </a:t>
            </a:r>
            <a:r>
              <a:rPr lang="cs-CZ" sz="2200" b="1" dirty="0" smtClean="0"/>
              <a:t>8, </a:t>
            </a:r>
            <a:r>
              <a:rPr lang="cs-CZ" sz="2200" b="1" dirty="0"/>
              <a:t>odst. </a:t>
            </a:r>
            <a:r>
              <a:rPr lang="cs-CZ" sz="2200" b="1" dirty="0" smtClean="0"/>
              <a:t>3 </a:t>
            </a:r>
            <a:r>
              <a:rPr lang="cs-CZ" sz="2200" i="1" dirty="0" smtClean="0"/>
              <a:t>„Výrobky</a:t>
            </a:r>
            <a:r>
              <a:rPr lang="cs-CZ" sz="2200" i="1" dirty="0"/>
              <a:t>, materiály a konstrukce navržené a použité pro stavbu musí zaručit, že stavba splní požadavky podle odstavce 1 </a:t>
            </a:r>
            <a:r>
              <a:rPr lang="cs-CZ" sz="2200" dirty="0"/>
              <a:t>(tj. základní požadavky na </a:t>
            </a:r>
            <a:r>
              <a:rPr lang="cs-CZ" sz="2200" dirty="0" smtClean="0"/>
              <a:t>stavby)“</a:t>
            </a:r>
          </a:p>
          <a:p>
            <a:pPr marL="360363" lvl="1">
              <a:buBlip>
                <a:blip r:embed="rId2"/>
              </a:buBlip>
            </a:pPr>
            <a:r>
              <a:rPr lang="cs-CZ" sz="2200" b="1" dirty="0" smtClean="0"/>
              <a:t>Požadavky na základní charakteristiky </a:t>
            </a:r>
            <a:r>
              <a:rPr lang="cs-CZ" sz="2200" dirty="0" smtClean="0"/>
              <a:t>- výrobek musí splnit všechny základní charakteristiky relevantní pro okna nebo dveře požadované </a:t>
            </a:r>
            <a:r>
              <a:rPr lang="cs-CZ" sz="2200" b="1" dirty="0" smtClean="0"/>
              <a:t>v příloze ZA</a:t>
            </a:r>
            <a:r>
              <a:rPr lang="cs-CZ" sz="2200" dirty="0" smtClean="0"/>
              <a:t>, </a:t>
            </a:r>
            <a:r>
              <a:rPr lang="cs-CZ" sz="2200" b="1" dirty="0" smtClean="0"/>
              <a:t>v tab. ZA.1 v harmonizované ČSN EN 14351-1+A1 </a:t>
            </a:r>
            <a:r>
              <a:rPr lang="cs-CZ" sz="2200" dirty="0"/>
              <a:t>Okna a dveře - Norma výrobku, funkční vlastnosti - Část 1: Okna a vnější dveře bez vlastností požární odolnosti a/nebo </a:t>
            </a:r>
            <a:r>
              <a:rPr lang="cs-CZ" sz="2200" dirty="0" err="1"/>
              <a:t>kouřotěsnosti</a:t>
            </a:r>
            <a:endParaRPr lang="cs-CZ" sz="2200" dirty="0" smtClean="0"/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>
              <a:solidFill>
                <a:srgbClr val="004B8D"/>
              </a:solidFill>
            </a:endParaRPr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pPr lvl="3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177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1" y="446089"/>
            <a:ext cx="8242299" cy="553998"/>
          </a:xfrm>
        </p:spPr>
        <p:txBody>
          <a:bodyPr/>
          <a:lstStyle/>
          <a:p>
            <a:r>
              <a:rPr lang="cs-CZ" b="1" dirty="0"/>
              <a:t>Okna, dveře – minimální požadavky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cs-CZ" sz="2200" b="1" dirty="0" smtClean="0"/>
              <a:t>Konkrétní požadované hodnoty základních charakteristik</a:t>
            </a:r>
            <a:r>
              <a:rPr lang="cs-CZ" sz="2200" dirty="0" smtClean="0"/>
              <a:t>, v závislosti na zamýšleném použití jsou uvedeny zejména:</a:t>
            </a:r>
          </a:p>
          <a:p>
            <a:pPr lvl="1"/>
            <a:r>
              <a:rPr lang="cs-CZ" sz="2200" b="1" dirty="0"/>
              <a:t>příloha NA </a:t>
            </a:r>
            <a:r>
              <a:rPr lang="cs-CZ" sz="2200" dirty="0" smtClean="0"/>
              <a:t>v ČSN </a:t>
            </a:r>
            <a:r>
              <a:rPr lang="cs-CZ" sz="2200" dirty="0"/>
              <a:t>EN </a:t>
            </a:r>
            <a:r>
              <a:rPr lang="cs-CZ" sz="2200" dirty="0" smtClean="0"/>
              <a:t>14351-1+A1 stanovuje </a:t>
            </a:r>
            <a:r>
              <a:rPr lang="cs-CZ" sz="2000" dirty="0" smtClean="0"/>
              <a:t>třídy </a:t>
            </a:r>
            <a:r>
              <a:rPr lang="cs-CZ" sz="2000" dirty="0"/>
              <a:t>a úrovně podle vhodnosti použití v ČR</a:t>
            </a:r>
            <a:r>
              <a:rPr lang="cs-CZ" sz="2200" b="1" dirty="0" smtClean="0"/>
              <a:t> </a:t>
            </a:r>
          </a:p>
          <a:p>
            <a:pPr lvl="1"/>
            <a:r>
              <a:rPr lang="cs-CZ" sz="2200" b="1" dirty="0" smtClean="0"/>
              <a:t>v povinných ČSN</a:t>
            </a:r>
            <a:r>
              <a:rPr lang="cs-CZ" sz="2200" dirty="0" smtClean="0"/>
              <a:t>, na které odkazuje vyhláška č. 268/2009 Sb.</a:t>
            </a:r>
          </a:p>
          <a:p>
            <a:pPr lvl="1"/>
            <a:r>
              <a:rPr lang="cs-CZ" sz="2200" b="1" dirty="0" smtClean="0"/>
              <a:t>v dalších právních předpisech a ČSN</a:t>
            </a:r>
            <a:r>
              <a:rPr lang="cs-CZ" sz="2200" dirty="0" smtClean="0"/>
              <a:t>, na které se tyto další předpisy odvolávají, např. ve</a:t>
            </a:r>
            <a:r>
              <a:rPr lang="cs-CZ" sz="2200" b="1" dirty="0" smtClean="0"/>
              <a:t> vyhlášce č. 23/2008 Sb., </a:t>
            </a:r>
            <a:r>
              <a:rPr lang="cs-CZ" sz="2200" dirty="0" smtClean="0"/>
              <a:t>o technických podmínkách požární ochrany </a:t>
            </a:r>
            <a:r>
              <a:rPr lang="cs-CZ" sz="2200" b="1" dirty="0" smtClean="0"/>
              <a:t>a</a:t>
            </a:r>
            <a:r>
              <a:rPr lang="cs-CZ" sz="2200" dirty="0" smtClean="0"/>
              <a:t> </a:t>
            </a:r>
            <a:r>
              <a:rPr lang="cs-CZ" sz="2200" b="1" dirty="0" smtClean="0"/>
              <a:t>navazujících ČSN</a:t>
            </a:r>
          </a:p>
          <a:p>
            <a:pPr marL="360362" lvl="1" indent="0">
              <a:buNone/>
            </a:pPr>
            <a:endParaRPr lang="cs-CZ" sz="2200" b="1" dirty="0"/>
          </a:p>
          <a:p>
            <a:r>
              <a:rPr lang="cs-CZ" sz="2200" b="1" dirty="0" smtClean="0"/>
              <a:t>Požadavky na zabudování oken</a:t>
            </a:r>
            <a:endParaRPr lang="cs-CZ" sz="2200" b="1" dirty="0"/>
          </a:p>
          <a:p>
            <a:pPr marL="360362" lvl="1" indent="0">
              <a:buNone/>
            </a:pPr>
            <a:r>
              <a:rPr lang="cs-CZ" sz="2200" b="1" dirty="0"/>
              <a:t>ČSN 74 </a:t>
            </a:r>
            <a:r>
              <a:rPr lang="cs-CZ" sz="2200" b="1" dirty="0" smtClean="0"/>
              <a:t>6077 </a:t>
            </a:r>
            <a:r>
              <a:rPr lang="cs-CZ" sz="2200" dirty="0" smtClean="0"/>
              <a:t>Okna </a:t>
            </a:r>
            <a:r>
              <a:rPr lang="cs-CZ" sz="2200" dirty="0"/>
              <a:t>a vnější dveře – Požadavky na zabudování</a:t>
            </a:r>
          </a:p>
          <a:p>
            <a:pPr lvl="1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lvl="3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177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1" y="446089"/>
            <a:ext cx="8242299" cy="492443"/>
          </a:xfrm>
        </p:spPr>
        <p:txBody>
          <a:bodyPr/>
          <a:lstStyle/>
          <a:p>
            <a:r>
              <a:rPr lang="cs-CZ" sz="3200" b="1" dirty="0" smtClean="0"/>
              <a:t>Plynová stabilní hasicí zařízení – požadavky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Komponenty </a:t>
            </a:r>
          </a:p>
          <a:p>
            <a:pPr marL="360000" indent="0">
              <a:buNone/>
            </a:pPr>
            <a:r>
              <a:rPr lang="cs-CZ" b="1" dirty="0" smtClean="0"/>
              <a:t>Harmonizované stavební výrobky </a:t>
            </a:r>
            <a:r>
              <a:rPr lang="cs-CZ" dirty="0" smtClean="0"/>
              <a:t>- soubor </a:t>
            </a:r>
            <a:r>
              <a:rPr lang="cs-CZ" dirty="0"/>
              <a:t>harmonizovaných </a:t>
            </a:r>
            <a:r>
              <a:rPr lang="cs-CZ" dirty="0" smtClean="0"/>
              <a:t>ČSN </a:t>
            </a:r>
            <a:r>
              <a:rPr lang="cs-CZ" dirty="0"/>
              <a:t>EN 12094 Stabilní hasicí zařízení - Komponenty plynových hasicích zařízení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SHZ</a:t>
            </a:r>
          </a:p>
          <a:p>
            <a:pPr marL="360000" indent="0">
              <a:buNone/>
            </a:pPr>
            <a:r>
              <a:rPr lang="cs-CZ" b="1" dirty="0" smtClean="0"/>
              <a:t>Stanovený výrobek podle </a:t>
            </a:r>
            <a:r>
              <a:rPr lang="cs-CZ" b="1" dirty="0"/>
              <a:t>NV č.163/2002 Sb</a:t>
            </a:r>
            <a:r>
              <a:rPr lang="cs-CZ" b="1" dirty="0" smtClean="0"/>
              <a:t>., </a:t>
            </a:r>
            <a:r>
              <a:rPr lang="cs-CZ" dirty="0" smtClean="0"/>
              <a:t>zařazeným </a:t>
            </a:r>
            <a:r>
              <a:rPr lang="cs-CZ" dirty="0"/>
              <a:t>do skupiny </a:t>
            </a:r>
            <a:r>
              <a:rPr lang="cs-CZ" dirty="0" smtClean="0"/>
              <a:t>10/3 (Příloha </a:t>
            </a:r>
            <a:r>
              <a:rPr lang="cs-CZ" dirty="0"/>
              <a:t>č. </a:t>
            </a:r>
            <a:r>
              <a:rPr lang="cs-CZ" dirty="0" smtClean="0"/>
              <a:t>2). Při </a:t>
            </a:r>
            <a:r>
              <a:rPr lang="cs-CZ" dirty="0"/>
              <a:t>posuzování shody je třeba konkrétně postupovat podle §2 odst. 2 nařízení vlády, tj. zajistit u autorizované osoby vydání stavebního technického osvědčení podle §3, které se pak použije pro posuzování shody.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Hasivo</a:t>
            </a:r>
          </a:p>
          <a:p>
            <a:pPr marL="360000" indent="0">
              <a:buNone/>
            </a:pPr>
            <a:r>
              <a:rPr lang="cs-CZ" b="1" dirty="0" smtClean="0"/>
              <a:t>Stanovený výrobek ve smyslu nařízení </a:t>
            </a:r>
            <a:r>
              <a:rPr lang="cs-CZ" b="1" dirty="0"/>
              <a:t>vlády  č. 173/1997 Sb., </a:t>
            </a:r>
            <a:r>
              <a:rPr lang="cs-CZ" dirty="0"/>
              <a:t>kterým se stanoví vybrané výrobky k posuzování </a:t>
            </a:r>
            <a:r>
              <a:rPr lang="cs-CZ" dirty="0" smtClean="0"/>
              <a:t>shody</a:t>
            </a:r>
          </a:p>
          <a:p>
            <a:pPr marL="0" indent="0">
              <a:buNone/>
            </a:pPr>
            <a:endParaRPr lang="cs-CZ" dirty="0" smtClean="0"/>
          </a:p>
          <a:p>
            <a:pPr lvl="3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7640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Zhodnocení zkušeností kontaktního místa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360363" lvl="1">
              <a:buBlip>
                <a:blip r:embed="rId2"/>
              </a:buBlip>
            </a:pPr>
            <a:r>
              <a:rPr lang="cs-CZ" b="1" dirty="0" smtClean="0"/>
              <a:t>CPR – nejednoznačnost některých ustanovení</a:t>
            </a:r>
          </a:p>
          <a:p>
            <a:pPr marL="360363" lvl="1">
              <a:buBlip>
                <a:blip r:embed="rId2"/>
              </a:buBlip>
            </a:pPr>
            <a:r>
              <a:rPr lang="cs-CZ" b="1" dirty="0" smtClean="0"/>
              <a:t>Požadavky pro ČR v mnoha právních předpisech</a:t>
            </a:r>
          </a:p>
          <a:p>
            <a:pPr marL="360363" lvl="1">
              <a:buBlip>
                <a:blip r:embed="rId2"/>
              </a:buBlip>
            </a:pPr>
            <a:r>
              <a:rPr lang="cs-CZ" b="1" dirty="0" smtClean="0"/>
              <a:t>Nejednotnost terminologie a postupů pro harmonizované a neharmonizované stavební výrobky</a:t>
            </a:r>
          </a:p>
          <a:p>
            <a:pPr marL="360363" lvl="1">
              <a:buBlip>
                <a:blip r:embed="rId2"/>
              </a:buBlip>
            </a:pPr>
            <a:r>
              <a:rPr lang="cs-CZ" b="1" dirty="0" smtClean="0"/>
              <a:t>Odkazy na technické normy a další technické dokumenty</a:t>
            </a:r>
          </a:p>
          <a:p>
            <a:pPr marL="360363" lvl="1">
              <a:buBlip>
                <a:blip r:embed="rId2"/>
              </a:buBlip>
            </a:pPr>
            <a:endParaRPr lang="cs-CZ" b="1" dirty="0" smtClean="0"/>
          </a:p>
          <a:p>
            <a:pPr marL="360363" lvl="1">
              <a:buBlip>
                <a:blip r:embed="rId2"/>
              </a:buBlip>
            </a:pPr>
            <a:endParaRPr lang="cs-CZ" b="1" dirty="0"/>
          </a:p>
          <a:p>
            <a:pPr marL="360363" lvl="1">
              <a:buBlip>
                <a:blip r:embed="rId2"/>
              </a:buBlip>
            </a:pPr>
            <a:r>
              <a:rPr lang="cs-CZ" b="1" dirty="0" smtClean="0"/>
              <a:t>Zákon o stavebních výrobcích</a:t>
            </a:r>
          </a:p>
          <a:p>
            <a:pPr marL="360363" lvl="1">
              <a:buBlip>
                <a:blip r:embed="rId2"/>
              </a:buBlip>
            </a:pPr>
            <a:r>
              <a:rPr lang="cs-CZ" b="1" dirty="0" smtClean="0"/>
              <a:t>Aplikační dokumenty/výrobkové listy </a:t>
            </a:r>
          </a:p>
        </p:txBody>
      </p:sp>
    </p:spTree>
    <p:extLst>
      <p:ext uri="{BB962C8B-B14F-4D97-AF65-F5344CB8AC3E}">
        <p14:creationId xmlns:p14="http://schemas.microsoft.com/office/powerpoint/2010/main" val="24177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44501" y="1800001"/>
            <a:ext cx="8242299" cy="2462213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Kontaktní místo pro stavební výrobky</a:t>
            </a:r>
            <a:br>
              <a:rPr lang="cs-CZ" dirty="0" smtClean="0"/>
            </a:br>
            <a:r>
              <a:rPr lang="cs-CZ" dirty="0" smtClean="0"/>
              <a:t>cpr@mpo.cz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27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přednášky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b="1" dirty="0" smtClean="0"/>
              <a:t>Právní základ</a:t>
            </a:r>
          </a:p>
          <a:p>
            <a:r>
              <a:rPr lang="cs-CZ" b="1" dirty="0" smtClean="0"/>
              <a:t>Povinnosti kontaktního místa</a:t>
            </a:r>
          </a:p>
          <a:p>
            <a:r>
              <a:rPr lang="cs-CZ" b="1" dirty="0" smtClean="0"/>
              <a:t>Často kladené dotazy</a:t>
            </a:r>
          </a:p>
          <a:p>
            <a:r>
              <a:rPr lang="cs-CZ" b="1" dirty="0" smtClean="0"/>
              <a:t>Zhodnocení zkušeností</a:t>
            </a:r>
            <a:endParaRPr lang="cs-CZ" dirty="0" smtClean="0"/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177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1" y="446088"/>
            <a:ext cx="8242299" cy="1107996"/>
          </a:xfrm>
        </p:spPr>
        <p:txBody>
          <a:bodyPr/>
          <a:lstStyle/>
          <a:p>
            <a:r>
              <a:rPr lang="cs-CZ" b="1" dirty="0" smtClean="0"/>
              <a:t>Nařízení 305/2011/EU, čl. 10 </a:t>
            </a:r>
            <a:br>
              <a:rPr lang="cs-CZ" b="1" dirty="0" smtClean="0"/>
            </a:br>
            <a:endParaRPr lang="cs-CZ" dirty="0"/>
          </a:p>
        </p:txBody>
      </p:sp>
      <p:pic>
        <p:nvPicPr>
          <p:cNvPr id="4" name="Obrázek 3" descr="http://www.unmz.cz/files/zkušebnictví/Pracovní%20text%20platného%20znění.pdf - Windows Internet Explorer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79" t="30636" r="6470" b="8446"/>
          <a:stretch/>
        </p:blipFill>
        <p:spPr>
          <a:xfrm>
            <a:off x="1103971" y="925551"/>
            <a:ext cx="6835696" cy="5207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55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1" y="446088"/>
            <a:ext cx="8242299" cy="1107996"/>
          </a:xfrm>
        </p:spPr>
        <p:txBody>
          <a:bodyPr/>
          <a:lstStyle/>
          <a:p>
            <a:r>
              <a:rPr lang="cs-CZ" b="1" dirty="0" smtClean="0"/>
              <a:t>Kontaktní místo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0" y="1148576"/>
            <a:ext cx="8153091" cy="4506099"/>
          </a:xfrm>
        </p:spPr>
        <p:txBody>
          <a:bodyPr>
            <a:normAutofit/>
          </a:bodyPr>
          <a:lstStyle/>
          <a:p>
            <a:pPr marL="360363" lvl="1">
              <a:buBlip>
                <a:blip r:embed="rId3"/>
              </a:buBlip>
            </a:pPr>
            <a:r>
              <a:rPr lang="cs-CZ" b="1" dirty="0" smtClean="0"/>
              <a:t>Nařízení </a:t>
            </a:r>
            <a:r>
              <a:rPr lang="cs-CZ" b="1" dirty="0"/>
              <a:t>č. 764/2008/ES</a:t>
            </a:r>
            <a:r>
              <a:rPr lang="cs-CZ" dirty="0"/>
              <a:t>, kterým se stanoví postupy týkající se uplatňování některých vnitrostátních technických pravidel u výrobků uvedených v souladu s právními předpisy na trh v jiném členském </a:t>
            </a:r>
            <a:r>
              <a:rPr lang="cs-CZ" dirty="0" smtClean="0"/>
              <a:t>státě</a:t>
            </a:r>
          </a:p>
          <a:p>
            <a:pPr marL="1074738" lvl="3"/>
            <a:r>
              <a:rPr lang="cs-CZ" dirty="0" smtClean="0"/>
              <a:t>neharmonizovaná sféra</a:t>
            </a:r>
          </a:p>
          <a:p>
            <a:pPr marL="1074738" lvl="3"/>
            <a:r>
              <a:rPr lang="cs-CZ" dirty="0" smtClean="0"/>
              <a:t>pravidla a postupy pro ochranu volného pohybu výrobků</a:t>
            </a:r>
          </a:p>
          <a:p>
            <a:pPr marL="1074738" lvl="3"/>
            <a:r>
              <a:rPr lang="cs-CZ" dirty="0" smtClean="0"/>
              <a:t>pravidla pro zřízení kontaktních míst pro výrobky</a:t>
            </a:r>
          </a:p>
        </p:txBody>
      </p:sp>
    </p:spTree>
    <p:extLst>
      <p:ext uri="{BB962C8B-B14F-4D97-AF65-F5344CB8AC3E}">
        <p14:creationId xmlns:p14="http://schemas.microsoft.com/office/powerpoint/2010/main" val="417855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1" y="446090"/>
            <a:ext cx="8242299" cy="1181992"/>
          </a:xfrm>
        </p:spPr>
        <p:txBody>
          <a:bodyPr/>
          <a:lstStyle/>
          <a:p>
            <a:r>
              <a:rPr lang="cs-CZ" b="1" dirty="0"/>
              <a:t>Usnesení vlády z 3. července 2013 č. </a:t>
            </a:r>
            <a:r>
              <a:rPr lang="cs-CZ" b="1" dirty="0" smtClean="0"/>
              <a:t>519</a:t>
            </a:r>
            <a:br>
              <a:rPr lang="cs-CZ" b="1" dirty="0" smtClean="0"/>
            </a:br>
            <a:r>
              <a:rPr lang="cs-CZ" sz="2800" dirty="0">
                <a:solidFill>
                  <a:srgbClr val="13B5EA"/>
                </a:solidFill>
              </a:rPr>
              <a:t>o zajištění implementace čl. 10 CPR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1" y="1628081"/>
            <a:ext cx="8242300" cy="4270914"/>
          </a:xfrm>
        </p:spPr>
        <p:txBody>
          <a:bodyPr>
            <a:normAutofit fontScale="92500" lnSpcReduction="20000"/>
          </a:bodyPr>
          <a:lstStyle/>
          <a:p>
            <a:pPr marL="360363" lvl="1">
              <a:buBlip>
                <a:blip r:embed="rId3"/>
              </a:buBlip>
            </a:pPr>
            <a:r>
              <a:rPr lang="cs-CZ" b="1" dirty="0"/>
              <a:t>Postup </a:t>
            </a:r>
            <a:r>
              <a:rPr lang="cs-CZ" dirty="0" smtClean="0"/>
              <a:t>k zajištění implementace čl. 10 a </a:t>
            </a:r>
            <a:r>
              <a:rPr lang="cs-CZ" b="1" dirty="0" smtClean="0"/>
              <a:t>pokyny </a:t>
            </a:r>
            <a:r>
              <a:rPr lang="cs-CZ" dirty="0" smtClean="0"/>
              <a:t>pro kontaktní místo</a:t>
            </a:r>
          </a:p>
          <a:p>
            <a:pPr marL="0" lvl="1" indent="0">
              <a:buNone/>
            </a:pPr>
            <a:endParaRPr lang="cs-CZ" b="1" dirty="0" smtClean="0"/>
          </a:p>
          <a:p>
            <a:r>
              <a:rPr lang="cs-CZ" b="1" dirty="0" smtClean="0"/>
              <a:t>Kontaktní </a:t>
            </a:r>
            <a:r>
              <a:rPr lang="cs-CZ" b="1" dirty="0"/>
              <a:t>místo zřízeno na Ministerstvu průmyslu a obchodu</a:t>
            </a:r>
          </a:p>
          <a:p>
            <a:pPr lvl="1"/>
            <a:r>
              <a:rPr lang="cs-CZ" dirty="0" smtClean="0"/>
              <a:t>za </a:t>
            </a:r>
            <a:r>
              <a:rPr lang="cs-CZ" dirty="0"/>
              <a:t>vedení a provoz </a:t>
            </a:r>
            <a:r>
              <a:rPr lang="cs-CZ" dirty="0" smtClean="0"/>
              <a:t>odpovídá </a:t>
            </a:r>
            <a:r>
              <a:rPr lang="cs-CZ" b="1" dirty="0"/>
              <a:t>odbor </a:t>
            </a:r>
            <a:r>
              <a:rPr lang="cs-CZ" b="1" dirty="0" smtClean="0"/>
              <a:t>stavebnictví a stavebních surovin</a:t>
            </a:r>
            <a:endParaRPr lang="cs-CZ" b="1" dirty="0"/>
          </a:p>
          <a:p>
            <a:pPr lvl="1"/>
            <a:r>
              <a:rPr lang="cs-CZ" dirty="0" smtClean="0"/>
              <a:t>působnost je </a:t>
            </a:r>
            <a:r>
              <a:rPr lang="cs-CZ" dirty="0"/>
              <a:t>vymezena na </a:t>
            </a:r>
            <a:r>
              <a:rPr lang="cs-CZ" b="1" dirty="0"/>
              <a:t>skupinu stavebních výrobků, na které se vztahuje harmonizovaná technická specifikace</a:t>
            </a:r>
            <a:r>
              <a:rPr lang="cs-CZ" dirty="0"/>
              <a:t>, tj. harmonizovaná evropská norma nebo evropský dokument pro posuzování (resp. evropské technické posouzení), a které jediné mohou být označeny označením CE. </a:t>
            </a:r>
            <a:endParaRPr lang="cs-CZ" dirty="0" smtClean="0"/>
          </a:p>
          <a:p>
            <a:pPr lvl="1"/>
            <a:r>
              <a:rPr lang="cs-CZ" dirty="0" smtClean="0"/>
              <a:t>síť </a:t>
            </a:r>
            <a:r>
              <a:rPr lang="cs-CZ" dirty="0"/>
              <a:t>kontaktních osob – zástupců ministerstev a dalších správních úřadů a odborných institucí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683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1" y="515338"/>
            <a:ext cx="8242299" cy="553998"/>
          </a:xfrm>
        </p:spPr>
        <p:txBody>
          <a:bodyPr/>
          <a:lstStyle/>
          <a:p>
            <a:r>
              <a:rPr lang="cs-CZ" b="1" dirty="0" smtClean="0"/>
              <a:t>Povinnosti kontaktního místa (1)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1" y="1000087"/>
            <a:ext cx="8242300" cy="4898908"/>
          </a:xfrm>
        </p:spPr>
        <p:txBody>
          <a:bodyPr>
            <a:normAutofit fontScale="92500" lnSpcReduction="10000"/>
          </a:bodyPr>
          <a:lstStyle/>
          <a:p>
            <a:pPr marL="360000" lvl="2" indent="0">
              <a:buNone/>
            </a:pPr>
            <a:r>
              <a:rPr lang="cs-CZ" dirty="0" smtClean="0"/>
              <a:t>Kontaktní </a:t>
            </a:r>
            <a:r>
              <a:rPr lang="cs-CZ" dirty="0"/>
              <a:t>místo podle čl. 10 odst. 2 a 3 CPR plní tyto úkoly:</a:t>
            </a:r>
            <a:endParaRPr lang="cs-CZ" b="1" dirty="0"/>
          </a:p>
          <a:p>
            <a:pPr marL="720000" lvl="2"/>
            <a:r>
              <a:rPr lang="cs-CZ" dirty="0" smtClean="0"/>
              <a:t>Poskytuje hospodářským subjektům a příslušným orgánům jiných členských států informace </a:t>
            </a:r>
            <a:r>
              <a:rPr lang="cs-CZ" dirty="0"/>
              <a:t>o</a:t>
            </a:r>
            <a:r>
              <a:rPr lang="cs-CZ" b="1" dirty="0"/>
              <a:t> “ustanoveních</a:t>
            </a:r>
            <a:r>
              <a:rPr lang="cs-CZ" b="1" dirty="0" smtClean="0"/>
              <a:t>“ právních předpisů ČR, </a:t>
            </a:r>
            <a:r>
              <a:rPr lang="cs-CZ" b="1" dirty="0"/>
              <a:t>která mají za cíl splnění základních požadavků na stavby </a:t>
            </a:r>
            <a:r>
              <a:rPr lang="cs-CZ" b="1" dirty="0" smtClean="0"/>
              <a:t>a vztahují </a:t>
            </a:r>
            <a:r>
              <a:rPr lang="cs-CZ" b="1" dirty="0"/>
              <a:t>se na zamýšlené použití stavebního </a:t>
            </a:r>
            <a:r>
              <a:rPr lang="cs-CZ" b="1" dirty="0" smtClean="0"/>
              <a:t>výrobku</a:t>
            </a:r>
            <a:endParaRPr lang="cs-CZ" dirty="0" smtClean="0"/>
          </a:p>
          <a:p>
            <a:pPr marL="1081950" lvl="3"/>
            <a:r>
              <a:rPr lang="cs-CZ" dirty="0" smtClean="0"/>
              <a:t>informace </a:t>
            </a:r>
            <a:r>
              <a:rPr lang="cs-CZ" dirty="0"/>
              <a:t>o </a:t>
            </a:r>
            <a:r>
              <a:rPr lang="cs-CZ" dirty="0" smtClean="0"/>
              <a:t>ustanoveních předpisů, které </a:t>
            </a:r>
            <a:r>
              <a:rPr lang="cs-CZ" dirty="0"/>
              <a:t>uvádějí požadavky na základní charakteristiky </a:t>
            </a:r>
            <a:r>
              <a:rPr lang="cs-CZ" dirty="0" smtClean="0"/>
              <a:t>a vlastnosti stavebních </a:t>
            </a:r>
            <a:r>
              <a:rPr lang="cs-CZ" dirty="0"/>
              <a:t>výrobků, jež jsou odvozené od základních požadavků na </a:t>
            </a:r>
            <a:r>
              <a:rPr lang="cs-CZ" dirty="0" smtClean="0"/>
              <a:t>stavby</a:t>
            </a:r>
          </a:p>
          <a:p>
            <a:pPr marL="1081950" lvl="3"/>
            <a:r>
              <a:rPr lang="cs-CZ" dirty="0" smtClean="0"/>
              <a:t>informace </a:t>
            </a:r>
            <a:r>
              <a:rPr lang="cs-CZ" dirty="0"/>
              <a:t>o ustanoveních předpisů, které mohou mít dopad na požadavky na stavební výrobky</a:t>
            </a:r>
          </a:p>
          <a:p>
            <a:pPr marL="1081950" lvl="3"/>
            <a:endParaRPr lang="cs-CZ" b="1" dirty="0" smtClean="0"/>
          </a:p>
          <a:p>
            <a:pPr marL="720000" lvl="2"/>
            <a:r>
              <a:rPr lang="cs-CZ" dirty="0" smtClean="0"/>
              <a:t>Poskytuje informace</a:t>
            </a:r>
            <a:r>
              <a:rPr lang="cs-CZ" b="1" dirty="0" smtClean="0"/>
              <a:t> bezplatně</a:t>
            </a:r>
          </a:p>
          <a:p>
            <a:pPr marL="720000" lvl="2"/>
            <a:r>
              <a:rPr lang="cs-CZ" dirty="0" smtClean="0"/>
              <a:t>Poskytuje </a:t>
            </a:r>
            <a:r>
              <a:rPr lang="cs-CZ" dirty="0"/>
              <a:t>informace</a:t>
            </a:r>
            <a:r>
              <a:rPr lang="cs-CZ" b="1" dirty="0"/>
              <a:t> </a:t>
            </a:r>
            <a:r>
              <a:rPr lang="cs-CZ" b="1" dirty="0" smtClean="0"/>
              <a:t>do 15 pracovních dnů</a:t>
            </a:r>
            <a:endParaRPr lang="cs-CZ" dirty="0" smtClean="0"/>
          </a:p>
          <a:p>
            <a:pPr lvl="3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177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1" y="515338"/>
            <a:ext cx="8242299" cy="553998"/>
          </a:xfrm>
        </p:spPr>
        <p:txBody>
          <a:bodyPr/>
          <a:lstStyle/>
          <a:p>
            <a:r>
              <a:rPr lang="cs-CZ" b="1" dirty="0" smtClean="0"/>
              <a:t>Ustanovení právních předpisů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1" y="1000087"/>
            <a:ext cx="8242300" cy="5077328"/>
          </a:xfrm>
        </p:spPr>
        <p:txBody>
          <a:bodyPr>
            <a:normAutofit fontScale="92500" lnSpcReduction="20000"/>
          </a:bodyPr>
          <a:lstStyle/>
          <a:p>
            <a:pPr marL="360000" lvl="2"/>
            <a:r>
              <a:rPr lang="cs-CZ" b="1" dirty="0" smtClean="0"/>
              <a:t>Zákon </a:t>
            </a:r>
            <a:r>
              <a:rPr lang="cs-CZ" b="1" dirty="0"/>
              <a:t>č. 183/2006 Sb.</a:t>
            </a:r>
            <a:r>
              <a:rPr lang="cs-CZ" dirty="0"/>
              <a:t>, o územním plánování a stavebním řádu (stavební zákon</a:t>
            </a:r>
            <a:r>
              <a:rPr lang="cs-CZ" dirty="0" smtClean="0"/>
              <a:t>), </a:t>
            </a:r>
            <a:r>
              <a:rPr lang="cs-CZ" b="1" dirty="0" smtClean="0"/>
              <a:t>§ </a:t>
            </a:r>
            <a:r>
              <a:rPr lang="cs-CZ" b="1" dirty="0"/>
              <a:t>194 - zmocnění pro vydávání předpisů pro stavby, </a:t>
            </a:r>
            <a:r>
              <a:rPr lang="cs-CZ" dirty="0"/>
              <a:t>s možným dopadem na požadavky na stavební výrobky</a:t>
            </a:r>
            <a:r>
              <a:rPr lang="cs-CZ" dirty="0" smtClean="0"/>
              <a:t>:</a:t>
            </a:r>
          </a:p>
          <a:p>
            <a:pPr marL="720000" lvl="3"/>
            <a:r>
              <a:rPr lang="cs-CZ" b="1" dirty="0" smtClean="0"/>
              <a:t>MD ČR </a:t>
            </a:r>
            <a:r>
              <a:rPr lang="cs-CZ" dirty="0" smtClean="0"/>
              <a:t>(stavby silnic, dálnic a další stavby včetně staveb drah), </a:t>
            </a:r>
          </a:p>
          <a:p>
            <a:pPr marL="720000" lvl="3"/>
            <a:r>
              <a:rPr lang="cs-CZ" b="1" dirty="0" smtClean="0"/>
              <a:t>MMR</a:t>
            </a:r>
            <a:r>
              <a:rPr lang="cs-CZ" b="1" dirty="0"/>
              <a:t>, hl. m. Praha </a:t>
            </a:r>
            <a:r>
              <a:rPr lang="cs-CZ" dirty="0" smtClean="0"/>
              <a:t> (obecné požadavky na stavby)</a:t>
            </a:r>
          </a:p>
          <a:p>
            <a:pPr marL="720000" lvl="3"/>
            <a:r>
              <a:rPr lang="cs-CZ" b="1" dirty="0" err="1" smtClean="0"/>
              <a:t>MZe</a:t>
            </a:r>
            <a:r>
              <a:rPr lang="cs-CZ" b="1" dirty="0" smtClean="0"/>
              <a:t>  </a:t>
            </a:r>
            <a:r>
              <a:rPr lang="cs-CZ" dirty="0" smtClean="0"/>
              <a:t>(technické požadavky pro vodní díla a technické požadavky pro stavby pro plnění funkcí lesa)</a:t>
            </a:r>
          </a:p>
          <a:p>
            <a:pPr marL="360000" lvl="2"/>
            <a:r>
              <a:rPr lang="cs-CZ" b="1" dirty="0" smtClean="0"/>
              <a:t>Další předpisy s dopadem do problematiky stavebních výrobků </a:t>
            </a:r>
            <a:r>
              <a:rPr lang="cs-CZ" dirty="0" smtClean="0"/>
              <a:t>jsou v kompetenci dalších rezortů -</a:t>
            </a:r>
            <a:r>
              <a:rPr lang="cs-CZ" b="1" dirty="0" smtClean="0"/>
              <a:t> MV ČR, MZČR, MŽP</a:t>
            </a:r>
          </a:p>
          <a:p>
            <a:pPr marL="360000" lvl="2"/>
            <a:r>
              <a:rPr lang="cs-CZ" b="1" dirty="0" smtClean="0"/>
              <a:t>Předpisy, které se odkazují na české technické normy</a:t>
            </a:r>
            <a:r>
              <a:rPr lang="cs-CZ" dirty="0" smtClean="0"/>
              <a:t>, které se stávají „povinnými“</a:t>
            </a:r>
          </a:p>
          <a:p>
            <a:pPr marL="360000" lvl="2"/>
            <a:r>
              <a:rPr lang="cs-CZ" dirty="0" smtClean="0"/>
              <a:t>Vyhláška č. 268/2009 Sb. o technických požadavcích na stavby</a:t>
            </a:r>
          </a:p>
          <a:p>
            <a:pPr marL="360000" lvl="3" indent="0">
              <a:buNone/>
            </a:pPr>
            <a:r>
              <a:rPr lang="cs-CZ" dirty="0" smtClean="0"/>
              <a:t>Vyhláška č. 23/2008 Sb. o technických podmínkách požární ochrany staveb</a:t>
            </a:r>
          </a:p>
          <a:p>
            <a:pPr marL="360000" lvl="3" indent="0">
              <a:buNone/>
            </a:pPr>
            <a:r>
              <a:rPr lang="cs-CZ" dirty="0" smtClean="0"/>
              <a:t>Vyhláška </a:t>
            </a:r>
            <a:r>
              <a:rPr lang="cs-CZ" dirty="0"/>
              <a:t>č. 78/2013 Sb</a:t>
            </a:r>
            <a:r>
              <a:rPr lang="cs-CZ" dirty="0" smtClean="0"/>
              <a:t>. </a:t>
            </a:r>
            <a:r>
              <a:rPr lang="cs-CZ" dirty="0"/>
              <a:t>o energetické náročnosti </a:t>
            </a:r>
            <a:r>
              <a:rPr lang="cs-CZ" dirty="0" smtClean="0"/>
              <a:t>budov</a:t>
            </a:r>
            <a:r>
              <a:rPr lang="cs-CZ" dirty="0"/>
              <a:t>	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pPr lvl="3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177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1" y="446088"/>
            <a:ext cx="8242299" cy="430887"/>
          </a:xfrm>
        </p:spPr>
        <p:txBody>
          <a:bodyPr/>
          <a:lstStyle/>
          <a:p>
            <a:r>
              <a:rPr lang="cs-CZ" sz="2800" b="1" dirty="0">
                <a:solidFill>
                  <a:srgbClr val="00B0F0"/>
                </a:solidFill>
              </a:rPr>
              <a:t>Kontaktní místo pro stavební výrobky s označením 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20649" y="1048216"/>
            <a:ext cx="8242300" cy="4828478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sz="3900" b="1" dirty="0" smtClean="0">
                <a:solidFill>
                  <a:srgbClr val="FF0000"/>
                </a:solidFill>
                <a:hlinkClick r:id="rId3"/>
              </a:rPr>
              <a:t>cpr@mpo.cz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endParaRPr lang="cs-CZ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cs-CZ" b="1" u="sng" dirty="0" smtClean="0"/>
          </a:p>
          <a:p>
            <a:pPr marL="0" indent="0">
              <a:buNone/>
            </a:pPr>
            <a:r>
              <a:rPr lang="cs-CZ" b="1" u="sng" dirty="0" smtClean="0"/>
              <a:t>Kontaktní místa </a:t>
            </a:r>
            <a:r>
              <a:rPr lang="cs-CZ" b="1" u="sng" dirty="0"/>
              <a:t>pro stavební výrobky s označením </a:t>
            </a:r>
            <a:r>
              <a:rPr lang="cs-CZ" b="1" u="sng" dirty="0" smtClean="0"/>
              <a:t>CE v členských státech</a:t>
            </a:r>
            <a:endParaRPr lang="cs-CZ" b="1" dirty="0" smtClean="0">
              <a:solidFill>
                <a:srgbClr val="00B0F0"/>
              </a:solidFill>
            </a:endParaRPr>
          </a:p>
          <a:p>
            <a:pPr marL="0" lvl="1" indent="0" algn="ctr">
              <a:buNone/>
            </a:pP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ec.europa.eu/enterprise/sectors/construction/legislation/index_en.htm</a:t>
            </a:r>
            <a:endParaRPr lang="cs-CZ" dirty="0" smtClean="0"/>
          </a:p>
          <a:p>
            <a:pPr marL="0" lvl="1" indent="0" algn="ctr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 smtClean="0"/>
              <a:t>ProCop</a:t>
            </a:r>
            <a:r>
              <a:rPr lang="cs-CZ" b="1" dirty="0" smtClean="0"/>
              <a:t> </a:t>
            </a:r>
            <a:r>
              <a:rPr lang="cs-CZ" dirty="0" smtClean="0"/>
              <a:t>- kontaktní místo pro neharmonizované stavební výrobky</a:t>
            </a:r>
            <a:endParaRPr lang="cs-CZ" dirty="0" smtClean="0">
              <a:hlinkClick r:id="rId5"/>
            </a:endParaRPr>
          </a:p>
          <a:p>
            <a:pPr marL="0" indent="0">
              <a:buNone/>
            </a:pPr>
            <a:r>
              <a:rPr lang="cs-CZ" dirty="0" smtClean="0">
                <a:hlinkClick r:id="rId5"/>
              </a:rPr>
              <a:t>procop@mpo.cz</a:t>
            </a:r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SOLVIT </a:t>
            </a:r>
            <a:r>
              <a:rPr lang="cs-CZ" dirty="0" smtClean="0"/>
              <a:t>– mimosoudní systém řešení sporů při nesprávné aplikaci práva ES (volný pohyb zboží)</a:t>
            </a:r>
          </a:p>
          <a:p>
            <a:pPr marL="0" indent="0">
              <a:buNone/>
            </a:pPr>
            <a:r>
              <a:rPr lang="cs-CZ" dirty="0" smtClean="0">
                <a:hlinkClick r:id="rId6"/>
              </a:rPr>
              <a:t>solvit@mpo.cz</a:t>
            </a: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6308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1" y="446088"/>
            <a:ext cx="8242299" cy="738664"/>
          </a:xfrm>
        </p:spPr>
        <p:txBody>
          <a:bodyPr/>
          <a:lstStyle/>
          <a:p>
            <a:r>
              <a:rPr lang="cs-CZ" sz="2400" b="1" dirty="0"/>
              <a:t/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1" y="1416207"/>
            <a:ext cx="8242300" cy="4238470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t="7572" r="20519" b="28552"/>
          <a:stretch/>
        </p:blipFill>
        <p:spPr bwMode="auto">
          <a:xfrm>
            <a:off x="444502" y="0"/>
            <a:ext cx="8320359" cy="5999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38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3_11_18_Konference TZ 2013_Prezentace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2013_11_18_Konference TZ 2013_Prezentace</Template>
  <TotalTime>2414</TotalTime>
  <Words>1317</Words>
  <Application>Microsoft Office PowerPoint</Application>
  <PresentationFormat>Předvádění na obrazovce (4:3)</PresentationFormat>
  <Paragraphs>176</Paragraphs>
  <Slides>19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2013_11_18_Konference TZ 2013_Prezentace</vt:lpstr>
      <vt:lpstr>Poskytování informací o požadavcích na stavební výrobky s označením CE </vt:lpstr>
      <vt:lpstr>Obsah přednášky</vt:lpstr>
      <vt:lpstr>Nařízení 305/2011/EU, čl. 10  </vt:lpstr>
      <vt:lpstr>Kontaktní místo </vt:lpstr>
      <vt:lpstr>Usnesení vlády z 3. července 2013 č. 519 o zajištění implementace čl. 10 CPR </vt:lpstr>
      <vt:lpstr>Povinnosti kontaktního místa (1)</vt:lpstr>
      <vt:lpstr>Ustanovení právních předpisů</vt:lpstr>
      <vt:lpstr>Kontaktní místo pro stavební výrobky s označením CE</vt:lpstr>
      <vt:lpstr> </vt:lpstr>
      <vt:lpstr>Informace na webu</vt:lpstr>
      <vt:lpstr>Často kladené dotazy (FAQ)</vt:lpstr>
      <vt:lpstr>Často kladené dotazy na kontaktní místo (1)</vt:lpstr>
      <vt:lpstr>Často kladené dotazy na kontaktní místo (2)</vt:lpstr>
      <vt:lpstr>Často kladené dotazy na kontaktní místo (3)</vt:lpstr>
      <vt:lpstr>Okna, dveře – minimální požadavky</vt:lpstr>
      <vt:lpstr>Okna, dveře – minimální požadavky</vt:lpstr>
      <vt:lpstr>Plynová stabilní hasicí zařízení – požadavky</vt:lpstr>
      <vt:lpstr>Zhodnocení zkušeností kontaktního místa</vt:lpstr>
      <vt:lpstr>Děkuji za pozornost  Kontaktní místo pro stavební výrobky cpr@mpo.cz</vt:lpstr>
    </vt:vector>
  </TitlesOfParts>
  <Company>CSNI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Podávání informací o požadavcích na stavební výrobky a úloha kontaktních míst</dc:title>
  <dc:creator>User1</dc:creator>
  <cp:lastModifiedBy>Josef Senk</cp:lastModifiedBy>
  <cp:revision>223</cp:revision>
  <cp:lastPrinted>2014-04-14T13:40:17Z</cp:lastPrinted>
  <dcterms:created xsi:type="dcterms:W3CDTF">2013-11-16T21:58:28Z</dcterms:created>
  <dcterms:modified xsi:type="dcterms:W3CDTF">2015-07-08T09:12:02Z</dcterms:modified>
</cp:coreProperties>
</file>