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6" r:id="rId3"/>
  </p:sldMasterIdLst>
  <p:notesMasterIdLst>
    <p:notesMasterId r:id="rId15"/>
  </p:notesMasterIdLst>
  <p:handoutMasterIdLst>
    <p:handoutMasterId r:id="rId16"/>
  </p:handoutMasterIdLst>
  <p:sldIdLst>
    <p:sldId id="266" r:id="rId4"/>
    <p:sldId id="267" r:id="rId5"/>
    <p:sldId id="268" r:id="rId6"/>
    <p:sldId id="269" r:id="rId7"/>
    <p:sldId id="263" r:id="rId8"/>
    <p:sldId id="270" r:id="rId9"/>
    <p:sldId id="271" r:id="rId10"/>
    <p:sldId id="272" r:id="rId11"/>
    <p:sldId id="273" r:id="rId12"/>
    <p:sldId id="274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30" y="-8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11F47-695C-48F7-94B3-BFECCC989FDE}" type="datetimeFigureOut">
              <a:rPr lang="cs-CZ" smtClean="0"/>
              <a:t>21.10.2013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8AAF2-A04A-46C7-8C47-0BB9D789E9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04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614B2-B67D-4D7D-A93A-86825293560B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81CD9-9D80-4BDB-93D0-3364A43A3F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80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95536" y="3140968"/>
            <a:ext cx="8229600" cy="936104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0066FF"/>
                </a:solidFill>
                <a:latin typeface="+mn-lt"/>
              </a:defRPr>
            </a:lvl1pPr>
          </a:lstStyle>
          <a:p>
            <a:r>
              <a:rPr lang="cs-CZ" dirty="0" smtClean="0"/>
              <a:t>Zde napište téma prezentace</a:t>
            </a:r>
            <a:endParaRPr lang="cs-CZ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0" hasCustomPrompt="1"/>
          </p:nvPr>
        </p:nvSpPr>
        <p:spPr>
          <a:xfrm>
            <a:off x="7020272" y="6381328"/>
            <a:ext cx="2051359" cy="360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datum</a:t>
            </a:r>
            <a:endParaRPr lang="cs-CZ" dirty="0"/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5013176"/>
            <a:ext cx="8237537" cy="6191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jméno</a:t>
            </a:r>
            <a:endParaRPr lang="cs-CZ" dirty="0"/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5373216"/>
            <a:ext cx="8237537" cy="3600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svůj email</a:t>
            </a:r>
            <a:endParaRPr lang="cs-CZ" dirty="0"/>
          </a:p>
        </p:txBody>
      </p:sp>
      <p:sp>
        <p:nvSpPr>
          <p:cNvPr id="1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4149080"/>
            <a:ext cx="8237537" cy="3600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místo konání akce / při jaké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40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332656"/>
            <a:ext cx="7561262" cy="647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název </a:t>
            </a:r>
            <a:r>
              <a:rPr lang="cs-CZ" dirty="0" err="1" smtClean="0"/>
              <a:t>slidu</a:t>
            </a:r>
            <a:endParaRPr lang="cs-CZ" dirty="0"/>
          </a:p>
        </p:txBody>
      </p:sp>
      <p:sp>
        <p:nvSpPr>
          <p:cNvPr id="4" name="Zástupný symbol pro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179512" y="1556792"/>
            <a:ext cx="8784976" cy="460851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2400" b="1" baseline="0">
                <a:solidFill>
                  <a:srgbClr val="0066FF"/>
                </a:solidFill>
              </a:defRPr>
            </a:lvl1pPr>
          </a:lstStyle>
          <a:p>
            <a:pPr lvl="0"/>
            <a:r>
              <a:rPr lang="cs-CZ" dirty="0" smtClean="0"/>
              <a:t>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12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4"/>
          <p:cNvSpPr>
            <a:spLocks noGrp="1"/>
          </p:cNvSpPr>
          <p:nvPr>
            <p:ph type="body" sz="quarter" idx="11" hasCustomPrompt="1"/>
          </p:nvPr>
        </p:nvSpPr>
        <p:spPr>
          <a:xfrm>
            <a:off x="2015716" y="4653136"/>
            <a:ext cx="6768752" cy="5040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jméno</a:t>
            </a:r>
            <a:endParaRPr lang="cs-CZ" dirty="0"/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2015716" y="5157192"/>
            <a:ext cx="6768751" cy="12961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kontaktní údaje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 userDrawn="1"/>
        </p:nvSpPr>
        <p:spPr>
          <a:xfrm>
            <a:off x="0" y="3140968"/>
            <a:ext cx="91440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66F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4800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6909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1008"/>
            <a:ext cx="8890893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7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20" y="404664"/>
            <a:ext cx="227666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642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08" y="111384"/>
            <a:ext cx="1146589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6525"/>
            <a:ext cx="7992888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" name="TextovéPole 1"/>
          <p:cNvSpPr txBox="1"/>
          <p:nvPr userDrawn="1"/>
        </p:nvSpPr>
        <p:spPr>
          <a:xfrm>
            <a:off x="8604448" y="6383739"/>
            <a:ext cx="46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C744997-E7A0-40B2-B193-31B09D8E66C7}" type="slidenum">
              <a:rPr lang="cs-CZ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3736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6525"/>
            <a:ext cx="8890893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pic>
        <p:nvPicPr>
          <p:cNvPr id="12" name="Picture 6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20" y="440668"/>
            <a:ext cx="227666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709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ruska@szutest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Přidaná hodnota posuzování shody třetími stranami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2013-10-22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503548" y="5337212"/>
            <a:ext cx="8237537" cy="619125"/>
          </a:xfrm>
        </p:spPr>
        <p:txBody>
          <a:bodyPr/>
          <a:lstStyle/>
          <a:p>
            <a:r>
              <a:rPr lang="cs-CZ" dirty="0" smtClean="0"/>
              <a:t>Ing. Tomáš Hruška</a:t>
            </a: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503548" y="5877272"/>
            <a:ext cx="8237537" cy="360040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hruska@szutest.cz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395536" y="4329100"/>
            <a:ext cx="8237537" cy="360040"/>
          </a:xfrm>
        </p:spPr>
        <p:txBody>
          <a:bodyPr/>
          <a:lstStyle/>
          <a:p>
            <a:r>
              <a:rPr lang="cs-CZ" sz="2800" b="1" dirty="0"/>
              <a:t>Odborný seminář AAAO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541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Přidaná hodnota třetí strany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PREZENTACE PD 1/2013: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Zákonodárci, úřady, orgány veřejné správy,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MPO, ÚNMZ, ČIA, ČOI, MD, MMR, </a:t>
            </a:r>
            <a:r>
              <a:rPr lang="cs-CZ" dirty="0" err="1" smtClean="0"/>
              <a:t>MZd</a:t>
            </a:r>
            <a:r>
              <a:rPr lang="cs-CZ" dirty="0" smtClean="0"/>
              <a:t>, SÚKL, TAČR, HK, ...</a:t>
            </a:r>
          </a:p>
          <a:p>
            <a:r>
              <a:rPr lang="cs-CZ" dirty="0" smtClean="0"/>
              <a:t>Hospodářské subjekty: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	</a:t>
            </a:r>
            <a:r>
              <a:rPr lang="cs-CZ" sz="2400" b="1" dirty="0">
                <a:solidFill>
                  <a:srgbClr val="0066FF"/>
                </a:solidFill>
              </a:rPr>
              <a:t>Asociace, </a:t>
            </a:r>
            <a:r>
              <a:rPr lang="cs-CZ" sz="2400" b="1" dirty="0" smtClean="0">
                <a:solidFill>
                  <a:srgbClr val="0066FF"/>
                </a:solidFill>
              </a:rPr>
              <a:t>sdružení, jednotliví výrobci, ...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66FF"/>
                </a:solidFill>
              </a:rPr>
              <a:t>Spotřebitelé:</a:t>
            </a:r>
          </a:p>
          <a:p>
            <a:pPr marL="857250" lvl="3" indent="0">
              <a:buNone/>
            </a:pPr>
            <a:r>
              <a:rPr lang="cs-CZ" sz="1600" b="1" dirty="0">
                <a:solidFill>
                  <a:srgbClr val="0066FF"/>
                </a:solidFill>
              </a:rPr>
              <a:t>	</a:t>
            </a:r>
            <a:r>
              <a:rPr lang="cs-CZ" sz="2400" b="1" dirty="0" smtClean="0">
                <a:solidFill>
                  <a:srgbClr val="0066FF"/>
                </a:solidFill>
              </a:rPr>
              <a:t>Spotřebitelské asociace a sdružení, ...</a:t>
            </a:r>
          </a:p>
          <a:p>
            <a:r>
              <a:rPr lang="cs-CZ" dirty="0" smtClean="0"/>
              <a:t>PR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3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Ing. Tomáš Hruška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b="1" dirty="0"/>
              <a:t>člen </a:t>
            </a:r>
            <a:r>
              <a:rPr lang="cs-CZ" b="1" dirty="0" smtClean="0"/>
              <a:t>prezidia AAAO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mobil</a:t>
            </a:r>
            <a:r>
              <a:rPr lang="cs-CZ" dirty="0"/>
              <a:t>:	+420 601 374 694</a:t>
            </a:r>
          </a:p>
          <a:p>
            <a:r>
              <a:rPr lang="cs-CZ" dirty="0"/>
              <a:t> </a:t>
            </a:r>
            <a:r>
              <a:rPr lang="cs-CZ" dirty="0" smtClean="0"/>
              <a:t>e-mail:	hruska@szutest.cz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/>
              <a:t>PD zajišťuje/podporuje transparentnost a důvěryhodnost AAAO jako asociace navenek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PD utváří tvář asociace navenek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PD je „politické“ prohlášení asociace, která zastupuje své členy</a:t>
            </a:r>
            <a:endParaRPr lang="cs-CZ" sz="3200" dirty="0"/>
          </a:p>
        </p:txBody>
      </p:sp>
      <p:sp>
        <p:nvSpPr>
          <p:cNvPr id="4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79512" y="332656"/>
            <a:ext cx="7561262" cy="647799"/>
          </a:xfrm>
        </p:spPr>
        <p:txBody>
          <a:bodyPr/>
          <a:lstStyle/>
          <a:p>
            <a:r>
              <a:rPr lang="cs-CZ" dirty="0" smtClean="0"/>
              <a:t>Poziční dokumenty </a:t>
            </a:r>
            <a:r>
              <a:rPr lang="cs-CZ" dirty="0" smtClean="0"/>
              <a:t>(PD) AAAO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75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Poziční dokumenty </a:t>
            </a:r>
            <a:r>
              <a:rPr lang="cs-CZ" dirty="0" smtClean="0"/>
              <a:t>AAAO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160748"/>
            <a:ext cx="4284476" cy="46085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Co jsou PD AAAO:</a:t>
            </a:r>
          </a:p>
          <a:p>
            <a:pPr>
              <a:buFontTx/>
              <a:buChar char="-"/>
            </a:pPr>
            <a:r>
              <a:rPr lang="cs-CZ" b="0" dirty="0" smtClean="0"/>
              <a:t>reagují na problém/aktivitu, která zajímá většinu členů</a:t>
            </a:r>
          </a:p>
          <a:p>
            <a:pPr>
              <a:buFontTx/>
              <a:buChar char="-"/>
            </a:pPr>
            <a:r>
              <a:rPr lang="cs-CZ" b="0" dirty="0" smtClean="0"/>
              <a:t>jsou veřejně vyjádřeným názorem/postojem členů</a:t>
            </a:r>
          </a:p>
          <a:p>
            <a:pPr>
              <a:buFontTx/>
              <a:buChar char="-"/>
            </a:pPr>
            <a:r>
              <a:rPr lang="cs-CZ" b="0" dirty="0" smtClean="0"/>
              <a:t>je dokumentem, na který je konsensus většiny členů</a:t>
            </a:r>
          </a:p>
          <a:p>
            <a:pPr>
              <a:buFontTx/>
              <a:buChar char="-"/>
            </a:pPr>
            <a:r>
              <a:rPr lang="cs-CZ" b="0" dirty="0" smtClean="0"/>
              <a:t>je dokument, se kterým pracují zástupci AAAO při aktivitách vně asociace</a:t>
            </a:r>
          </a:p>
          <a:p>
            <a:pPr>
              <a:buFontTx/>
              <a:buChar char="-"/>
            </a:pPr>
            <a:r>
              <a:rPr lang="cs-CZ" b="0" dirty="0" smtClean="0"/>
              <a:t>pokud </a:t>
            </a:r>
            <a:r>
              <a:rPr lang="cs-CZ" b="0" dirty="0"/>
              <a:t>je </a:t>
            </a:r>
            <a:r>
              <a:rPr lang="cs-CZ" b="0" dirty="0" smtClean="0"/>
              <a:t>PD </a:t>
            </a:r>
            <a:r>
              <a:rPr lang="cs-CZ" b="0" dirty="0"/>
              <a:t>přijat a člen jedná jménem AAAO, řídí se jím.</a:t>
            </a:r>
            <a:r>
              <a:rPr lang="cs-CZ" b="0" dirty="0" smtClean="0"/>
              <a:t> </a:t>
            </a:r>
            <a:endParaRPr lang="cs-CZ" b="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572000" y="1736812"/>
            <a:ext cx="0" cy="421246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709737" y="1232756"/>
            <a:ext cx="4068452" cy="326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>
                <a:solidFill>
                  <a:srgbClr val="FF0000"/>
                </a:solidFill>
              </a:rPr>
              <a:t>Co nejsou PD </a:t>
            </a:r>
            <a:r>
              <a:rPr lang="cs-CZ" sz="2400" b="1" dirty="0" smtClean="0">
                <a:solidFill>
                  <a:srgbClr val="FF0000"/>
                </a:solidFill>
              </a:rPr>
              <a:t>AAAO: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rgbClr val="0066FF"/>
                </a:solidFill>
              </a:rPr>
              <a:t>dokument, který zastupuje názor/zájem jen části členů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rgbClr val="0066FF"/>
                </a:solidFill>
              </a:rPr>
              <a:t>dokument, který se vyjadřuje k detailním problémům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rgbClr val="0066FF"/>
                </a:solidFill>
              </a:rPr>
              <a:t>není mandatorní/povinný dokument. </a:t>
            </a:r>
            <a:endParaRPr lang="cs-CZ" sz="24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3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Pravidla tvorby PD AAAO	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43508" y="1016732"/>
            <a:ext cx="8784976" cy="4608512"/>
          </a:xfrm>
        </p:spPr>
        <p:txBody>
          <a:bodyPr/>
          <a:lstStyle/>
          <a:p>
            <a:endParaRPr lang="cs-CZ" sz="2700" dirty="0" smtClean="0"/>
          </a:p>
          <a:p>
            <a:r>
              <a:rPr lang="cs-CZ" sz="2700" dirty="0" smtClean="0"/>
              <a:t>jednání </a:t>
            </a:r>
            <a:r>
              <a:rPr lang="cs-CZ" sz="2700" dirty="0" smtClean="0"/>
              <a:t>per-</a:t>
            </a:r>
            <a:r>
              <a:rPr lang="cs-CZ" sz="2700" dirty="0" err="1" smtClean="0"/>
              <a:t>rollam</a:t>
            </a:r>
            <a:endParaRPr lang="cs-CZ" sz="2700" dirty="0" smtClean="0"/>
          </a:p>
          <a:p>
            <a:r>
              <a:rPr lang="cs-CZ" sz="2700" dirty="0" smtClean="0"/>
              <a:t>o zahájení zpracování PD na konkrétní téma může požádat každý člen AAAO</a:t>
            </a:r>
          </a:p>
          <a:p>
            <a:r>
              <a:rPr lang="cs-CZ" sz="2700" dirty="0" smtClean="0"/>
              <a:t>organizaci zpracování zajišťuje, ve spolupráci s asociačním radou, člen AAAO, který požádal o zahájení zpracování PD</a:t>
            </a:r>
          </a:p>
          <a:p>
            <a:r>
              <a:rPr lang="cs-CZ" sz="2700" dirty="0" smtClean="0"/>
              <a:t>pravidla rozhodování pro zahájení zpracování PD a poté jejich vydání = pokud získá podporu 2/3 členů a žádný člen nevznese zásadní připomínku</a:t>
            </a:r>
          </a:p>
          <a:p>
            <a:r>
              <a:rPr lang="cs-CZ" sz="2700" dirty="0" smtClean="0"/>
              <a:t>cílem je konsensus členů s textem PD AAAO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10072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PD AAAO 1/2013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6085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PD AAAO 1/2013 </a:t>
            </a:r>
          </a:p>
          <a:p>
            <a:pPr marL="0" indent="0">
              <a:buNone/>
            </a:pPr>
            <a:r>
              <a:rPr lang="cs-CZ" cap="all" dirty="0" smtClean="0"/>
              <a:t>Přidaná </a:t>
            </a:r>
            <a:r>
              <a:rPr lang="cs-CZ" cap="all" dirty="0"/>
              <a:t>hodnota posuzování shody třetími </a:t>
            </a:r>
            <a:r>
              <a:rPr lang="cs-CZ" cap="all" dirty="0" smtClean="0"/>
              <a:t>stranami</a:t>
            </a:r>
          </a:p>
          <a:p>
            <a:r>
              <a:rPr lang="cs-CZ" dirty="0" smtClean="0"/>
              <a:t>S tvorbou PD souhlasilo více jak 2/3 členů</a:t>
            </a:r>
          </a:p>
          <a:p>
            <a:r>
              <a:rPr lang="cs-CZ" dirty="0" smtClean="0"/>
              <a:t>Připomínkování se zúčastnilo 8 členů AAAO</a:t>
            </a:r>
          </a:p>
          <a:p>
            <a:r>
              <a:rPr lang="cs-CZ" dirty="0" smtClean="0"/>
              <a:t>Celkem bylo vznešeno 63 připomínek, z toho 3 zásadní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431" y="3825044"/>
            <a:ext cx="5933873" cy="255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18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Přidaná hodnota třetí strany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				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16732"/>
            <a:ext cx="3797300" cy="559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8758024" cy="23178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656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Přidaná hodnota třetí strany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1412776"/>
            <a:ext cx="8730498" cy="28177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text 2"/>
          <p:cNvSpPr txBox="1">
            <a:spLocks/>
          </p:cNvSpPr>
          <p:nvPr/>
        </p:nvSpPr>
        <p:spPr>
          <a:xfrm>
            <a:off x="215516" y="4329100"/>
            <a:ext cx="8784976" cy="2124236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 baseline="0">
                <a:solidFill>
                  <a:srgbClr val="0066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r>
              <a:rPr lang="cs-CZ" dirty="0" smtClean="0"/>
              <a:t>Nezávislá třetí strana</a:t>
            </a:r>
          </a:p>
          <a:p>
            <a:r>
              <a:rPr lang="cs-CZ" dirty="0" smtClean="0"/>
              <a:t>Odbornost, nestrannost, nezávislost a objektivita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7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Přidaná hodnota třetí strany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088740"/>
            <a:ext cx="8037026" cy="19189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text 2"/>
          <p:cNvSpPr txBox="1">
            <a:spLocks/>
          </p:cNvSpPr>
          <p:nvPr/>
        </p:nvSpPr>
        <p:spPr>
          <a:xfrm>
            <a:off x="287524" y="3007670"/>
            <a:ext cx="8784976" cy="324036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 baseline="0">
                <a:solidFill>
                  <a:srgbClr val="0066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Zákonodárci: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000" dirty="0" smtClean="0"/>
              <a:t>3. strany podporují při plnění poslání chránit občany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účinný nástroj pro prosazování legislativy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zeštíhlení celého procesu</a:t>
            </a:r>
          </a:p>
          <a:p>
            <a:r>
              <a:rPr lang="cs-CZ" dirty="0" smtClean="0"/>
              <a:t>Hospodářské subjekty:</a:t>
            </a:r>
          </a:p>
          <a:p>
            <a:pPr marL="914400" lvl="2" indent="0">
              <a:buNone/>
            </a:pPr>
            <a:r>
              <a:rPr lang="cs-CZ" sz="2000" b="1" dirty="0">
                <a:solidFill>
                  <a:srgbClr val="0066FF"/>
                </a:solidFill>
              </a:rPr>
              <a:t>sníží náklady, zvýší </a:t>
            </a:r>
            <a:r>
              <a:rPr lang="cs-CZ" sz="2000" b="1" dirty="0" smtClean="0">
                <a:solidFill>
                  <a:srgbClr val="0066FF"/>
                </a:solidFill>
              </a:rPr>
              <a:t>konkurenceschopnost</a:t>
            </a:r>
          </a:p>
          <a:p>
            <a:pPr marL="914400" lvl="2" indent="0">
              <a:buNone/>
            </a:pPr>
            <a:r>
              <a:rPr lang="cs-CZ" sz="2000" b="1" dirty="0" smtClean="0">
                <a:solidFill>
                  <a:srgbClr val="0066FF"/>
                </a:solidFill>
              </a:rPr>
              <a:t>posiluje důvěru ve výrobek nebo službu</a:t>
            </a:r>
          </a:p>
          <a:p>
            <a:pPr marL="914400" lvl="2" indent="0">
              <a:buNone/>
            </a:pPr>
            <a:r>
              <a:rPr lang="cs-CZ" sz="2000" b="1" dirty="0" smtClean="0">
                <a:solidFill>
                  <a:srgbClr val="0066FF"/>
                </a:solidFill>
              </a:rPr>
              <a:t>nákladově efektivní způsob jak dostát požadavkům</a:t>
            </a:r>
          </a:p>
          <a:p>
            <a:pPr marL="914400" lvl="2" indent="0">
              <a:buNone/>
            </a:pPr>
            <a:r>
              <a:rPr lang="cs-CZ" sz="2000" b="1" dirty="0" smtClean="0">
                <a:solidFill>
                  <a:srgbClr val="0066FF"/>
                </a:solidFill>
              </a:rPr>
              <a:t>marketingový nástroj</a:t>
            </a:r>
            <a:endParaRPr lang="cs-CZ" sz="2000" b="1" dirty="0">
              <a:solidFill>
                <a:srgbClr val="0066FF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9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Přidaná hodnota třetí strany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166" y="3353780"/>
            <a:ext cx="8784976" cy="284431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412776"/>
            <a:ext cx="8810932" cy="16435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75" y="3212975"/>
            <a:ext cx="7272807" cy="314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675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282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Motiv systému Office</vt:lpstr>
      <vt:lpstr>1_Motiv systému Office</vt:lpstr>
      <vt:lpstr>2_Motiv systému Office</vt:lpstr>
      <vt:lpstr>Přidaná hodnota posuzování shody třetími stranami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SZÚ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Fait Petr</dc:creator>
  <cp:lastModifiedBy>Hruška Tomáš</cp:lastModifiedBy>
  <cp:revision>34</cp:revision>
  <dcterms:created xsi:type="dcterms:W3CDTF">2013-01-29T10:11:46Z</dcterms:created>
  <dcterms:modified xsi:type="dcterms:W3CDTF">2013-10-22T07:08:40Z</dcterms:modified>
</cp:coreProperties>
</file>