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6" r:id="rId3"/>
  </p:sldMasterIdLst>
  <p:notesMasterIdLst>
    <p:notesMasterId r:id="rId22"/>
  </p:notesMasterIdLst>
  <p:handoutMasterIdLst>
    <p:handoutMasterId r:id="rId23"/>
  </p:handoutMasterIdLst>
  <p:sldIdLst>
    <p:sldId id="266" r:id="rId4"/>
    <p:sldId id="263" r:id="rId5"/>
    <p:sldId id="267" r:id="rId6"/>
    <p:sldId id="281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64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1" autoAdjust="0"/>
    <p:restoredTop sz="94660"/>
  </p:normalViewPr>
  <p:slideViewPr>
    <p:cSldViewPr>
      <p:cViewPr>
        <p:scale>
          <a:sx n="66" d="100"/>
          <a:sy n="66" d="100"/>
        </p:scale>
        <p:origin x="-1092" y="-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130" y="-8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11F47-695C-48F7-94B3-BFECCC989FDE}" type="datetimeFigureOut">
              <a:rPr lang="cs-CZ" smtClean="0"/>
              <a:t>13.10.2013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8AAF2-A04A-46C7-8C47-0BB9D789E9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04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614B2-B67D-4D7D-A93A-86825293560B}" type="datetimeFigureOut">
              <a:rPr lang="cs-CZ" smtClean="0"/>
              <a:t>13.10.2013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81CD9-9D80-4BDB-93D0-3364A43A3F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80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395536" y="3140968"/>
            <a:ext cx="8229600" cy="936104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0066FF"/>
                </a:solidFill>
                <a:latin typeface="+mn-lt"/>
              </a:defRPr>
            </a:lvl1pPr>
          </a:lstStyle>
          <a:p>
            <a:r>
              <a:rPr lang="cs-CZ" dirty="0" smtClean="0"/>
              <a:t>Zde napište téma prezentace</a:t>
            </a:r>
            <a:endParaRPr lang="cs-CZ" dirty="0"/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0" hasCustomPrompt="1"/>
          </p:nvPr>
        </p:nvSpPr>
        <p:spPr>
          <a:xfrm>
            <a:off x="7020272" y="6381328"/>
            <a:ext cx="2051359" cy="36004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datum</a:t>
            </a:r>
            <a:endParaRPr lang="cs-CZ" dirty="0"/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5013176"/>
            <a:ext cx="8237537" cy="6191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své jméno</a:t>
            </a:r>
            <a:endParaRPr lang="cs-CZ" dirty="0"/>
          </a:p>
        </p:txBody>
      </p:sp>
      <p:sp>
        <p:nvSpPr>
          <p:cNvPr id="17" name="Zástupný symbol pro text 14"/>
          <p:cNvSpPr>
            <a:spLocks noGrp="1"/>
          </p:cNvSpPr>
          <p:nvPr>
            <p:ph type="body" sz="quarter" idx="12" hasCustomPrompt="1"/>
          </p:nvPr>
        </p:nvSpPr>
        <p:spPr>
          <a:xfrm>
            <a:off x="395536" y="5373216"/>
            <a:ext cx="8237537" cy="36004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svůj email</a:t>
            </a:r>
            <a:endParaRPr lang="cs-CZ" dirty="0"/>
          </a:p>
        </p:txBody>
      </p:sp>
      <p:sp>
        <p:nvSpPr>
          <p:cNvPr id="1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395536" y="4149080"/>
            <a:ext cx="8237537" cy="36004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místo konání akce / při jaké příležitosti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40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79512" y="332656"/>
            <a:ext cx="7561262" cy="647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název </a:t>
            </a:r>
            <a:r>
              <a:rPr lang="cs-CZ" dirty="0" err="1" smtClean="0"/>
              <a:t>slidu</a:t>
            </a:r>
            <a:endParaRPr lang="cs-CZ" dirty="0"/>
          </a:p>
        </p:txBody>
      </p:sp>
      <p:sp>
        <p:nvSpPr>
          <p:cNvPr id="4" name="Zástupný symbol pro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179512" y="1556792"/>
            <a:ext cx="8784976" cy="4608512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itchFamily="34" charset="0"/>
              <a:buChar char="•"/>
              <a:defRPr sz="2400" b="1" baseline="0">
                <a:solidFill>
                  <a:srgbClr val="0066FF"/>
                </a:solidFill>
              </a:defRPr>
            </a:lvl1pPr>
          </a:lstStyle>
          <a:p>
            <a:pPr lvl="0"/>
            <a:r>
              <a:rPr lang="cs-CZ" dirty="0" smtClean="0"/>
              <a:t>text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12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text 14"/>
          <p:cNvSpPr>
            <a:spLocks noGrp="1"/>
          </p:cNvSpPr>
          <p:nvPr>
            <p:ph type="body" sz="quarter" idx="11" hasCustomPrompt="1"/>
          </p:nvPr>
        </p:nvSpPr>
        <p:spPr>
          <a:xfrm>
            <a:off x="2015716" y="4653136"/>
            <a:ext cx="6768752" cy="5040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své jméno</a:t>
            </a:r>
            <a:endParaRPr lang="cs-CZ" dirty="0"/>
          </a:p>
        </p:txBody>
      </p:sp>
      <p:sp>
        <p:nvSpPr>
          <p:cNvPr id="17" name="Zástupný symbol pro text 14"/>
          <p:cNvSpPr>
            <a:spLocks noGrp="1"/>
          </p:cNvSpPr>
          <p:nvPr>
            <p:ph type="body" sz="quarter" idx="12" hasCustomPrompt="1"/>
          </p:nvPr>
        </p:nvSpPr>
        <p:spPr>
          <a:xfrm>
            <a:off x="2015716" y="5157192"/>
            <a:ext cx="6768751" cy="12961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Zde napište své kontaktní údaje</a:t>
            </a:r>
            <a:endParaRPr lang="cs-CZ" dirty="0"/>
          </a:p>
        </p:txBody>
      </p:sp>
      <p:sp>
        <p:nvSpPr>
          <p:cNvPr id="6" name="Nadpis 1"/>
          <p:cNvSpPr txBox="1">
            <a:spLocks/>
          </p:cNvSpPr>
          <p:nvPr userDrawn="1"/>
        </p:nvSpPr>
        <p:spPr>
          <a:xfrm>
            <a:off x="0" y="3140968"/>
            <a:ext cx="9144000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66FF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cs-CZ" sz="4800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69091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1" name="AutoShape 3"/>
          <p:cNvCxnSpPr>
            <a:cxnSpLocks noChangeShapeType="1"/>
          </p:cNvCxnSpPr>
          <p:nvPr userDrawn="1"/>
        </p:nvCxnSpPr>
        <p:spPr bwMode="auto">
          <a:xfrm>
            <a:off x="107504" y="131008"/>
            <a:ext cx="8890893" cy="0"/>
          </a:xfrm>
          <a:prstGeom prst="straightConnector1">
            <a:avLst/>
          </a:prstGeom>
          <a:noFill/>
          <a:ln w="76200">
            <a:solidFill>
              <a:srgbClr val="014FF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7" name="Text Box 4"/>
          <p:cNvSpPr txBox="1">
            <a:spLocks noChangeArrowheads="1"/>
          </p:cNvSpPr>
          <p:nvPr userDrawn="1"/>
        </p:nvSpPr>
        <p:spPr bwMode="auto">
          <a:xfrm>
            <a:off x="107504" y="6584361"/>
            <a:ext cx="5502275" cy="337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ASOCIACE AKREDITOVANÝCH A AUTORIZOVANÝCH ORGANIZACÍ </a:t>
            </a:r>
            <a:r>
              <a:rPr kumimoji="0" lang="cs-CZ" sz="1200" b="1" i="0" u="none" strike="noStrike" cap="none" normalizeH="0" baseline="30000" noProof="1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®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Picture 6" descr="C:\DOKUMENTY\1_SZU\1_MARKETING\prezentace SZÚ\Loga organizací\AAAO\komplet s R vpravo nahoře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620" y="404664"/>
            <a:ext cx="2276660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AutoShape 5"/>
          <p:cNvCxnSpPr>
            <a:cxnSpLocks noChangeShapeType="1"/>
          </p:cNvCxnSpPr>
          <p:nvPr userDrawn="1"/>
        </p:nvCxnSpPr>
        <p:spPr bwMode="auto">
          <a:xfrm>
            <a:off x="4860032" y="6731725"/>
            <a:ext cx="4138365" cy="0"/>
          </a:xfrm>
          <a:prstGeom prst="straightConnector1">
            <a:avLst/>
          </a:prstGeom>
          <a:noFill/>
          <a:ln w="76200" algn="ctr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642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KUMENTY\1_SZU\1_MARKETING\prezentace SZÚ\Loga organizací\AAAO\komplet s R vpravo nahoř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808" y="111384"/>
            <a:ext cx="1146589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51" name="AutoShape 3"/>
          <p:cNvCxnSpPr>
            <a:cxnSpLocks noChangeShapeType="1"/>
          </p:cNvCxnSpPr>
          <p:nvPr userDrawn="1"/>
        </p:nvCxnSpPr>
        <p:spPr bwMode="auto">
          <a:xfrm>
            <a:off x="107504" y="136525"/>
            <a:ext cx="7992888" cy="0"/>
          </a:xfrm>
          <a:prstGeom prst="straightConnector1">
            <a:avLst/>
          </a:prstGeom>
          <a:noFill/>
          <a:ln w="76200">
            <a:solidFill>
              <a:srgbClr val="014FF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2" name="TextovéPole 1"/>
          <p:cNvSpPr txBox="1"/>
          <p:nvPr userDrawn="1"/>
        </p:nvSpPr>
        <p:spPr>
          <a:xfrm>
            <a:off x="8604448" y="6383739"/>
            <a:ext cx="467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C744997-E7A0-40B2-B193-31B09D8E66C7}" type="slidenum">
              <a:rPr lang="cs-CZ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‹#›</a:t>
            </a:fld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 userDrawn="1"/>
        </p:nvSpPr>
        <p:spPr bwMode="auto">
          <a:xfrm>
            <a:off x="107504" y="6584361"/>
            <a:ext cx="5502275" cy="337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ASOCIACE AKREDITOVANÝCH A AUTORIZOVANÝCH ORGANIZACÍ </a:t>
            </a:r>
            <a:r>
              <a:rPr kumimoji="0" lang="cs-CZ" sz="1200" b="1" i="0" u="none" strike="noStrike" cap="none" normalizeH="0" baseline="30000" noProof="1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®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AutoShape 5"/>
          <p:cNvCxnSpPr>
            <a:cxnSpLocks noChangeShapeType="1"/>
          </p:cNvCxnSpPr>
          <p:nvPr userDrawn="1"/>
        </p:nvCxnSpPr>
        <p:spPr bwMode="auto">
          <a:xfrm>
            <a:off x="4860032" y="6731725"/>
            <a:ext cx="4138365" cy="0"/>
          </a:xfrm>
          <a:prstGeom prst="straightConnector1">
            <a:avLst/>
          </a:prstGeom>
          <a:noFill/>
          <a:ln w="76200" algn="ctr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3736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1" name="AutoShape 3"/>
          <p:cNvCxnSpPr>
            <a:cxnSpLocks noChangeShapeType="1"/>
          </p:cNvCxnSpPr>
          <p:nvPr userDrawn="1"/>
        </p:nvCxnSpPr>
        <p:spPr bwMode="auto">
          <a:xfrm>
            <a:off x="107504" y="136525"/>
            <a:ext cx="8890893" cy="0"/>
          </a:xfrm>
          <a:prstGeom prst="straightConnector1">
            <a:avLst/>
          </a:prstGeom>
          <a:noFill/>
          <a:ln w="76200">
            <a:solidFill>
              <a:srgbClr val="014FF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pic>
        <p:nvPicPr>
          <p:cNvPr id="12" name="Picture 6" descr="C:\DOKUMENTY\1_SZU\1_MARKETING\prezentace SZÚ\Loga organizací\AAAO\komplet s R vpravo nahoře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620" y="440668"/>
            <a:ext cx="2276660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4"/>
          <p:cNvSpPr txBox="1">
            <a:spLocks noChangeArrowheads="1"/>
          </p:cNvSpPr>
          <p:nvPr userDrawn="1"/>
        </p:nvSpPr>
        <p:spPr bwMode="auto">
          <a:xfrm>
            <a:off x="107504" y="6584361"/>
            <a:ext cx="5502275" cy="337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ASOCIACE AKREDITOVANÝCH A AUTORIZOVANÝCH ORGANIZACÍ </a:t>
            </a:r>
            <a:r>
              <a:rPr kumimoji="0" lang="cs-CZ" sz="1200" b="1" i="0" u="none" strike="noStrike" cap="none" normalizeH="0" baseline="30000" noProof="1" smtClean="0">
                <a:ln>
                  <a:noFill/>
                </a:ln>
                <a:solidFill>
                  <a:srgbClr val="014FFE"/>
                </a:solidFill>
                <a:effectLst/>
                <a:latin typeface="Arial" pitchFamily="34" charset="0"/>
                <a:cs typeface="Arial" pitchFamily="34" charset="0"/>
              </a:rPr>
              <a:t>®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AutoShape 5"/>
          <p:cNvCxnSpPr>
            <a:cxnSpLocks noChangeShapeType="1"/>
          </p:cNvCxnSpPr>
          <p:nvPr userDrawn="1"/>
        </p:nvCxnSpPr>
        <p:spPr bwMode="auto">
          <a:xfrm>
            <a:off x="4860032" y="6731725"/>
            <a:ext cx="4138365" cy="0"/>
          </a:xfrm>
          <a:prstGeom prst="straightConnector1">
            <a:avLst/>
          </a:prstGeom>
          <a:noFill/>
          <a:ln w="76200" algn="ctr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1709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ao.cz/aktuality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rajlich.jk@seznam.cz" TargetMode="External"/><Relationship Id="rId2" Type="http://schemas.openxmlformats.org/officeDocument/2006/relationships/hyperlink" Target="mailto:rajlich@szutest.cz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aaao@aaao.cz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benesovsky@tzu.cz" TargetMode="External"/><Relationship Id="rId2" Type="http://schemas.openxmlformats.org/officeDocument/2006/relationships/hyperlink" Target="http://www.aaao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ajlich.jk@seznam.cz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idactex.info/course/view.php?id=4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Novinky v systému vzdělávání AAAO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22. 10. 2013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95536" y="5265204"/>
            <a:ext cx="8237537" cy="432048"/>
          </a:xfrm>
        </p:spPr>
        <p:txBody>
          <a:bodyPr/>
          <a:lstStyle/>
          <a:p>
            <a:r>
              <a:rPr lang="cs-CZ" sz="1800" dirty="0" smtClean="0"/>
              <a:t>Ing. Josef Šenk, CSc.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395536" y="5697252"/>
            <a:ext cx="8237537" cy="396044"/>
          </a:xfrm>
        </p:spPr>
        <p:txBody>
          <a:bodyPr/>
          <a:lstStyle/>
          <a:p>
            <a:r>
              <a:rPr lang="cs-CZ" b="1" dirty="0" err="1" smtClean="0">
                <a:solidFill>
                  <a:schemeClr val="tx1"/>
                </a:solidFill>
              </a:rPr>
              <a:t>aaao@aaao.cz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395536" y="4149080"/>
            <a:ext cx="8237537" cy="864096"/>
          </a:xfrm>
        </p:spPr>
        <p:txBody>
          <a:bodyPr/>
          <a:lstStyle/>
          <a:p>
            <a:r>
              <a:rPr lang="cs-CZ" sz="3200" b="1" dirty="0" smtClean="0">
                <a:solidFill>
                  <a:schemeClr val="tx1"/>
                </a:solidFill>
              </a:rPr>
              <a:t>Seminář AAAO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2013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b="1" dirty="0" smtClean="0"/>
          </a:p>
          <a:p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5416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/>
              <a:t>Novinky v systému vzdělávání AAAO.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376772"/>
            <a:ext cx="8784976" cy="4860540"/>
          </a:xfrm>
          <a:noFill/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dirty="0" smtClean="0"/>
              <a:t>2 Kurzy e-</a:t>
            </a:r>
            <a:r>
              <a:rPr lang="cs-CZ" sz="2000" dirty="0" err="1" smtClean="0"/>
              <a:t>learning</a:t>
            </a:r>
            <a:r>
              <a:rPr lang="cs-CZ" sz="2000" dirty="0" smtClean="0"/>
              <a:t> (6)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Tématika stavebních výrobků (2) – činnosti </a:t>
            </a:r>
            <a:r>
              <a:rPr lang="cs-CZ" sz="2000" dirty="0" err="1" smtClean="0"/>
              <a:t>AO</a:t>
            </a:r>
            <a:r>
              <a:rPr lang="cs-CZ" sz="2000" dirty="0" smtClean="0"/>
              <a:t>/NO/</a:t>
            </a:r>
            <a:r>
              <a:rPr lang="cs-CZ" sz="2000" dirty="0" err="1" smtClean="0"/>
              <a:t>OO</a:t>
            </a:r>
            <a:r>
              <a:rPr lang="cs-CZ" sz="20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lvl="0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3  Stavební </a:t>
            </a:r>
            <a:r>
              <a:rPr lang="cs-CZ" sz="1800" dirty="0">
                <a:solidFill>
                  <a:schemeClr val="tx1"/>
                </a:solidFill>
              </a:rPr>
              <a:t>výrobky uváděné na trh s označením </a:t>
            </a:r>
            <a:r>
              <a:rPr lang="cs-CZ" sz="1800" dirty="0" err="1">
                <a:solidFill>
                  <a:schemeClr val="tx1"/>
                </a:solidFill>
              </a:rPr>
              <a:t>CE</a:t>
            </a:r>
            <a:r>
              <a:rPr lang="cs-CZ" sz="1800" dirty="0">
                <a:solidFill>
                  <a:schemeClr val="tx1"/>
                </a:solidFill>
              </a:rPr>
              <a:t> – zásady, technické </a:t>
            </a:r>
            <a:r>
              <a:rPr lang="cs-CZ" sz="1800" dirty="0" smtClean="0">
                <a:solidFill>
                  <a:schemeClr val="tx1"/>
                </a:solidFill>
              </a:rPr>
              <a:t>specifikace</a:t>
            </a:r>
          </a:p>
          <a:p>
            <a:pPr marL="261938" lvl="0" indent="-261938">
              <a:spcBef>
                <a:spcPts val="0"/>
              </a:spcBef>
            </a:pPr>
            <a:endParaRPr lang="cs-CZ" sz="1800" dirty="0">
              <a:solidFill>
                <a:schemeClr val="tx1"/>
              </a:solidFill>
            </a:endParaRPr>
          </a:p>
          <a:p>
            <a:pPr marL="174625" lvl="0" indent="-174625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4                                                                                           – </a:t>
            </a:r>
            <a:r>
              <a:rPr lang="cs-CZ" sz="1800" dirty="0">
                <a:solidFill>
                  <a:schemeClr val="tx1"/>
                </a:solidFill>
              </a:rPr>
              <a:t>evropské technické </a:t>
            </a:r>
            <a:r>
              <a:rPr lang="cs-CZ" sz="1800" dirty="0" smtClean="0">
                <a:solidFill>
                  <a:schemeClr val="tx1"/>
                </a:solidFill>
              </a:rPr>
              <a:t>schválení</a:t>
            </a:r>
          </a:p>
          <a:p>
            <a:pPr marL="4935538" lvl="0" indent="-4935538">
              <a:spcBef>
                <a:spcPts val="0"/>
              </a:spcBef>
            </a:pPr>
            <a:endParaRPr lang="cs-CZ" sz="1800" dirty="0">
              <a:solidFill>
                <a:schemeClr val="tx1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5                                                                                           – </a:t>
            </a:r>
            <a:r>
              <a:rPr lang="cs-CZ" sz="1800" dirty="0">
                <a:solidFill>
                  <a:schemeClr val="tx1"/>
                </a:solidFill>
              </a:rPr>
              <a:t>postupy posuzování </a:t>
            </a:r>
            <a:r>
              <a:rPr lang="cs-CZ" sz="1800" dirty="0" smtClean="0">
                <a:solidFill>
                  <a:schemeClr val="tx1"/>
                </a:solidFill>
              </a:rPr>
              <a:t>shody</a:t>
            </a:r>
          </a:p>
          <a:p>
            <a:pPr marL="4935538" lvl="0" indent="-4935538">
              <a:spcBef>
                <a:spcPts val="0"/>
              </a:spcBef>
            </a:pPr>
            <a:endParaRPr lang="cs-CZ" sz="1800" dirty="0">
              <a:solidFill>
                <a:schemeClr val="tx1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6                                                                                           – </a:t>
            </a:r>
            <a:r>
              <a:rPr lang="cs-CZ" sz="1800" dirty="0">
                <a:solidFill>
                  <a:schemeClr val="tx1"/>
                </a:solidFill>
              </a:rPr>
              <a:t>zásady, technické </a:t>
            </a:r>
            <a:r>
              <a:rPr lang="cs-CZ" sz="1800" dirty="0" smtClean="0">
                <a:solidFill>
                  <a:schemeClr val="tx1"/>
                </a:solidFill>
              </a:rPr>
              <a:t>specifikace</a:t>
            </a:r>
          </a:p>
          <a:p>
            <a:pPr marL="261938" lvl="0" indent="-261938">
              <a:spcBef>
                <a:spcPts val="0"/>
              </a:spcBef>
            </a:pPr>
            <a:endParaRPr lang="cs-CZ" sz="1800" dirty="0">
              <a:solidFill>
                <a:schemeClr val="tx1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7  Stavební </a:t>
            </a:r>
            <a:r>
              <a:rPr lang="cs-CZ" sz="1800" dirty="0">
                <a:solidFill>
                  <a:schemeClr val="tx1"/>
                </a:solidFill>
              </a:rPr>
              <a:t>výrobky uváděné na trh dle národních předpisů – stavební technické </a:t>
            </a:r>
            <a:r>
              <a:rPr lang="cs-CZ" sz="1800" dirty="0" smtClean="0">
                <a:solidFill>
                  <a:schemeClr val="tx1"/>
                </a:solidFill>
              </a:rPr>
              <a:t>osvědčení</a:t>
            </a:r>
          </a:p>
          <a:p>
            <a:pPr marL="261938" lvl="0" indent="-261938">
              <a:spcBef>
                <a:spcPts val="0"/>
              </a:spcBef>
            </a:pPr>
            <a:endParaRPr lang="cs-CZ" sz="1800" dirty="0">
              <a:solidFill>
                <a:schemeClr val="tx1"/>
              </a:solidFill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8                                                                                                         – </a:t>
            </a:r>
            <a:r>
              <a:rPr lang="cs-CZ" sz="1800" dirty="0">
                <a:solidFill>
                  <a:schemeClr val="tx1"/>
                </a:solidFill>
              </a:rPr>
              <a:t>postupy posuzování shody 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449263" indent="-449263">
              <a:spcBef>
                <a:spcPts val="0"/>
              </a:spcBef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78131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/>
              <a:t>Novinky v systému vzdělávání AAAO.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376772"/>
            <a:ext cx="8784976" cy="4860540"/>
          </a:xfrm>
          <a:noFill/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dirty="0"/>
              <a:t>3 Prezenční </a:t>
            </a:r>
            <a:r>
              <a:rPr lang="cs-CZ" sz="2000" dirty="0" smtClean="0"/>
              <a:t>kurzy - pravidla (1)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Nové řídící dokumenty AAAO </a:t>
            </a:r>
            <a:r>
              <a:rPr lang="cs-CZ" sz="2000" dirty="0"/>
              <a:t>– z 1. 8. </a:t>
            </a:r>
            <a:r>
              <a:rPr lang="cs-CZ" sz="2000" dirty="0" smtClean="0"/>
              <a:t>2013: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261938" indent="-261938"/>
            <a:r>
              <a:rPr lang="cs-CZ" sz="1800" dirty="0">
                <a:solidFill>
                  <a:schemeClr val="tx1"/>
                </a:solidFill>
              </a:rPr>
              <a:t>Všeobecné podmínky </a:t>
            </a:r>
            <a:r>
              <a:rPr lang="cs-CZ" sz="1800" dirty="0" smtClean="0">
                <a:solidFill>
                  <a:schemeClr val="tx1"/>
                </a:solidFill>
              </a:rPr>
              <a:t>pořádání </a:t>
            </a:r>
            <a:r>
              <a:rPr lang="cs-CZ" sz="1800" dirty="0">
                <a:solidFill>
                  <a:schemeClr val="tx1"/>
                </a:solidFill>
              </a:rPr>
              <a:t>kurzů </a:t>
            </a:r>
            <a:r>
              <a:rPr lang="cs-CZ" sz="1800" dirty="0" smtClean="0">
                <a:solidFill>
                  <a:schemeClr val="tx1"/>
                </a:solidFill>
              </a:rPr>
              <a:t>AAAO</a:t>
            </a:r>
          </a:p>
          <a:p>
            <a:pPr marL="261938" indent="-261938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261938" indent="-261938"/>
            <a:r>
              <a:rPr lang="cs-CZ" sz="1800" dirty="0">
                <a:solidFill>
                  <a:schemeClr val="tx1"/>
                </a:solidFill>
              </a:rPr>
              <a:t>SMLOUVA  č. </a:t>
            </a:r>
            <a:r>
              <a:rPr lang="cs-CZ" sz="1800" dirty="0" smtClean="0">
                <a:solidFill>
                  <a:schemeClr val="tx1"/>
                </a:solidFill>
              </a:rPr>
              <a:t>AAAO/01/</a:t>
            </a:r>
            <a:r>
              <a:rPr lang="cs-CZ" sz="1800" dirty="0" err="1" smtClean="0">
                <a:solidFill>
                  <a:schemeClr val="tx1"/>
                </a:solidFill>
              </a:rPr>
              <a:t>201x</a:t>
            </a:r>
            <a:r>
              <a:rPr lang="cs-CZ" sz="1800" dirty="0" smtClean="0">
                <a:solidFill>
                  <a:schemeClr val="tx1"/>
                </a:solidFill>
              </a:rPr>
              <a:t> o </a:t>
            </a:r>
            <a:r>
              <a:rPr lang="cs-CZ" sz="1800" dirty="0">
                <a:solidFill>
                  <a:schemeClr val="tx1"/>
                </a:solidFill>
              </a:rPr>
              <a:t>spolupráci při odborném </a:t>
            </a:r>
            <a:r>
              <a:rPr lang="cs-CZ" sz="1800" dirty="0" smtClean="0">
                <a:solidFill>
                  <a:schemeClr val="tx1"/>
                </a:solidFill>
              </a:rPr>
              <a:t>vzdělávání</a:t>
            </a: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– VZOR</a:t>
            </a:r>
          </a:p>
          <a:p>
            <a:pPr marL="261938" indent="-261938"/>
            <a:endParaRPr lang="cs-CZ" sz="1800" dirty="0">
              <a:solidFill>
                <a:schemeClr val="tx1"/>
              </a:solidFill>
            </a:endParaRPr>
          </a:p>
          <a:p>
            <a:pPr marL="261938" indent="-261938"/>
            <a:r>
              <a:rPr lang="cs-CZ" sz="1800" dirty="0">
                <a:solidFill>
                  <a:schemeClr val="tx1"/>
                </a:solidFill>
              </a:rPr>
              <a:t>Interní pravidla </a:t>
            </a:r>
            <a:r>
              <a:rPr lang="cs-CZ" sz="1800" dirty="0" smtClean="0">
                <a:solidFill>
                  <a:schemeClr val="tx1"/>
                </a:solidFill>
              </a:rPr>
              <a:t>AAAO pro </a:t>
            </a:r>
            <a:r>
              <a:rPr lang="cs-CZ" sz="1800" dirty="0">
                <a:solidFill>
                  <a:schemeClr val="tx1"/>
                </a:solidFill>
              </a:rPr>
              <a:t>pořádání kurzů AAAO</a:t>
            </a:r>
          </a:p>
          <a:p>
            <a:pPr marL="0" indent="0">
              <a:buNone/>
            </a:pPr>
            <a:r>
              <a:rPr lang="cs-CZ" sz="1800" dirty="0" smtClean="0"/>
              <a:t> 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Vše viz </a:t>
            </a:r>
            <a:r>
              <a:rPr lang="cs-CZ" sz="1800" dirty="0" err="1" smtClean="0">
                <a:solidFill>
                  <a:schemeClr val="tx1"/>
                </a:solidFill>
                <a:hlinkClick r:id="rId2"/>
              </a:rPr>
              <a:t>www.aaao.cz</a:t>
            </a:r>
            <a:r>
              <a:rPr lang="cs-CZ" sz="1800" dirty="0" smtClean="0">
                <a:solidFill>
                  <a:schemeClr val="tx1"/>
                </a:solidFill>
                <a:hlinkClick r:id="rId2"/>
              </a:rPr>
              <a:t>/aktuality</a:t>
            </a:r>
            <a:r>
              <a:rPr lang="cs-CZ" sz="1800" dirty="0" smtClean="0">
                <a:solidFill>
                  <a:schemeClr val="tx1"/>
                </a:solidFill>
              </a:rPr>
              <a:t> AAAO 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    + Vše </a:t>
            </a:r>
            <a:r>
              <a:rPr lang="cs-CZ" sz="1800" dirty="0" smtClean="0">
                <a:solidFill>
                  <a:schemeClr val="tx1"/>
                </a:solidFill>
              </a:rPr>
              <a:t>bylo rozesláno členům.</a:t>
            </a:r>
            <a:endParaRPr lang="cs-CZ" sz="18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 algn="ctr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449263" indent="-449263">
              <a:spcBef>
                <a:spcPts val="0"/>
              </a:spcBef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48365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/>
              <a:t>Novinky v systému vzdělávání AAAO.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376772"/>
            <a:ext cx="8784976" cy="4860540"/>
          </a:xfrm>
          <a:noFill/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dirty="0"/>
              <a:t>3 Prezenční </a:t>
            </a:r>
            <a:r>
              <a:rPr lang="cs-CZ" sz="2000" dirty="0" smtClean="0"/>
              <a:t>kurzy - pravidla (2)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Nové  principy a pravidla: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1800" b="1" dirty="0"/>
              <a:t>Kurzy zajišťují organizačně podle Smlouvy s AAAO členové AAAO, nebo jiné k tomu způsobilé </a:t>
            </a:r>
            <a:r>
              <a:rPr lang="cs-CZ" sz="1800" b="1" dirty="0" smtClean="0"/>
              <a:t>organizace</a:t>
            </a:r>
            <a:r>
              <a:rPr lang="cs-CZ" sz="1800" b="1" dirty="0"/>
              <a:t> </a:t>
            </a:r>
            <a:r>
              <a:rPr lang="cs-CZ" sz="1800" b="1" dirty="0" smtClean="0"/>
              <a:t>(pořadatel)</a:t>
            </a:r>
          </a:p>
          <a:p>
            <a:pPr marL="0" lvl="1" indent="0">
              <a:buNone/>
            </a:pPr>
            <a:r>
              <a:rPr lang="cs-CZ" sz="1800" b="1" dirty="0"/>
              <a:t> </a:t>
            </a:r>
            <a:r>
              <a:rPr lang="cs-CZ" sz="1800" b="1" dirty="0" smtClean="0"/>
              <a:t>       - Organizační </a:t>
            </a:r>
            <a:r>
              <a:rPr lang="cs-CZ" sz="1800" b="1" dirty="0"/>
              <a:t>garant pořadatele</a:t>
            </a:r>
            <a:endParaRPr lang="cs-CZ" sz="1800" b="1" dirty="0" smtClean="0"/>
          </a:p>
          <a:p>
            <a:pPr marL="0" lvl="1" indent="0">
              <a:buNone/>
            </a:pPr>
            <a:endParaRPr lang="cs-CZ" sz="1800" b="1" dirty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1800" b="1" dirty="0"/>
              <a:t>AAAO zajišťuje a garantuje odbornou náplň kurzů, lektory a odborné </a:t>
            </a:r>
            <a:r>
              <a:rPr lang="cs-CZ" sz="1800" b="1" dirty="0" smtClean="0"/>
              <a:t>podklady</a:t>
            </a:r>
          </a:p>
          <a:p>
            <a:pPr marL="0" lvl="1" indent="0">
              <a:buNone/>
            </a:pPr>
            <a:r>
              <a:rPr lang="cs-CZ" sz="1800" b="1" dirty="0" smtClean="0"/>
              <a:t>        - Odborný </a:t>
            </a:r>
            <a:r>
              <a:rPr lang="cs-CZ" sz="1800" b="1" dirty="0"/>
              <a:t>garant </a:t>
            </a:r>
            <a:r>
              <a:rPr lang="cs-CZ" sz="1800" b="1" dirty="0" smtClean="0"/>
              <a:t>AAAO</a:t>
            </a:r>
            <a:endParaRPr lang="cs-CZ" sz="1800" b="1" dirty="0" smtClean="0"/>
          </a:p>
          <a:p>
            <a:pPr marL="0" lvl="1" indent="0">
              <a:buNone/>
            </a:pPr>
            <a:endParaRPr lang="cs-CZ" sz="1800" b="1" dirty="0"/>
          </a:p>
          <a:p>
            <a:pPr marL="261938" indent="-261938"/>
            <a:r>
              <a:rPr lang="cs-CZ" sz="1800" dirty="0">
                <a:solidFill>
                  <a:schemeClr val="tx1"/>
                </a:solidFill>
              </a:rPr>
              <a:t>Kurzy jsou pořádány jako kurzy </a:t>
            </a:r>
            <a:r>
              <a:rPr lang="cs-CZ" sz="1800" dirty="0" smtClean="0">
                <a:solidFill>
                  <a:schemeClr val="tx1"/>
                </a:solidFill>
              </a:rPr>
              <a:t>AAAO</a:t>
            </a:r>
          </a:p>
          <a:p>
            <a:pPr marL="261938" indent="-261938"/>
            <a:endParaRPr lang="cs-CZ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449263" indent="-449263">
              <a:spcBef>
                <a:spcPts val="0"/>
              </a:spcBef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74900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/>
              <a:t>Novinky v systému vzdělávání AAAO.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376772"/>
            <a:ext cx="8784976" cy="4860540"/>
          </a:xfrm>
          <a:noFill/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dirty="0"/>
              <a:t>3 Prezenční </a:t>
            </a:r>
            <a:r>
              <a:rPr lang="cs-CZ" sz="2000" dirty="0" smtClean="0"/>
              <a:t>kurzy - pravidla (3)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Ceny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>
                <a:solidFill>
                  <a:schemeClr val="tx1"/>
                </a:solidFill>
              </a:rPr>
              <a:t>Ve smlouvě AAAO s pořadatelem je sjednána základní cena při účasti 15 </a:t>
            </a:r>
            <a:r>
              <a:rPr lang="cs-CZ" sz="1800" dirty="0" smtClean="0">
                <a:solidFill>
                  <a:schemeClr val="tx1"/>
                </a:solidFill>
              </a:rPr>
              <a:t>účastníků, která </a:t>
            </a:r>
            <a:r>
              <a:rPr lang="cs-CZ" sz="1800" dirty="0">
                <a:solidFill>
                  <a:schemeClr val="tx1"/>
                </a:solidFill>
              </a:rPr>
              <a:t>zahrnuje</a:t>
            </a:r>
            <a:r>
              <a:rPr lang="cs-CZ" sz="1800" dirty="0" smtClean="0">
                <a:solidFill>
                  <a:schemeClr val="tx1"/>
                </a:solidFill>
              </a:rPr>
              <a:t>:</a:t>
            </a:r>
          </a:p>
          <a:p>
            <a:pPr marL="261938" indent="-261938">
              <a:spcBef>
                <a:spcPts val="0"/>
              </a:spcBef>
            </a:pPr>
            <a:r>
              <a:rPr lang="cs-CZ" sz="1800" dirty="0">
                <a:solidFill>
                  <a:schemeClr val="tx1"/>
                </a:solidFill>
              </a:rPr>
              <a:t>odměny autorům/lektorům </a:t>
            </a:r>
          </a:p>
          <a:p>
            <a:pPr marL="261938" indent="-261938">
              <a:spcBef>
                <a:spcPts val="0"/>
              </a:spcBef>
            </a:pPr>
            <a:r>
              <a:rPr lang="cs-CZ" sz="1800" dirty="0">
                <a:solidFill>
                  <a:schemeClr val="tx1"/>
                </a:solidFill>
              </a:rPr>
              <a:t>práci odborného garanta AAAO </a:t>
            </a:r>
          </a:p>
          <a:p>
            <a:pPr marL="261938" indent="-261938">
              <a:spcBef>
                <a:spcPts val="0"/>
              </a:spcBef>
            </a:pPr>
            <a:r>
              <a:rPr lang="cs-CZ" sz="1800" dirty="0">
                <a:solidFill>
                  <a:schemeClr val="tx1"/>
                </a:solidFill>
              </a:rPr>
              <a:t>práci sekretariátu AAAO 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Konečná cena zahrnuje úpravy podle:</a:t>
            </a:r>
          </a:p>
          <a:p>
            <a:pPr marL="261938" indent="-261938"/>
            <a:r>
              <a:rPr lang="cs-CZ" sz="1800" dirty="0" smtClean="0">
                <a:solidFill>
                  <a:schemeClr val="tx1"/>
                </a:solidFill>
              </a:rPr>
              <a:t>počtu účastníků (&gt;15, &gt;20)</a:t>
            </a:r>
          </a:p>
          <a:p>
            <a:pPr marL="261938" indent="-261938"/>
            <a:r>
              <a:rPr lang="cs-CZ" sz="1800" dirty="0" smtClean="0">
                <a:solidFill>
                  <a:schemeClr val="tx1"/>
                </a:solidFill>
              </a:rPr>
              <a:t>původu účastníků (člen AAAO?)</a:t>
            </a:r>
          </a:p>
          <a:p>
            <a:pPr marL="261938" indent="-261938"/>
            <a:r>
              <a:rPr lang="cs-CZ" sz="1800" dirty="0" smtClean="0">
                <a:solidFill>
                  <a:schemeClr val="tx1"/>
                </a:solidFill>
              </a:rPr>
              <a:t>nákladů na cestovné a ubytování lektorů a garanta AAAO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lvl="1" indent="0">
              <a:buNone/>
            </a:pPr>
            <a:r>
              <a:rPr lang="cs-CZ" sz="1800" b="1" dirty="0"/>
              <a:t>Poplatek pro účastníky určuje a vybírá pořadatel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449263" indent="-449263">
              <a:spcBef>
                <a:spcPts val="0"/>
              </a:spcBef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93098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/>
              <a:t>Novinky v systému vzdělávání AAAO.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376772"/>
            <a:ext cx="8784976" cy="4860540"/>
          </a:xfrm>
          <a:noFill/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dirty="0"/>
              <a:t>3 Prezenční </a:t>
            </a:r>
            <a:r>
              <a:rPr lang="cs-CZ" sz="2000" dirty="0" smtClean="0"/>
              <a:t>kurzy - pravidla (4)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Smluvní úprava AAAO s pořadatelem + Specifikace kurzu (</a:t>
            </a:r>
            <a:r>
              <a:rPr lang="cs-CZ" sz="2000" dirty="0" err="1" smtClean="0"/>
              <a:t>mj</a:t>
            </a:r>
            <a:r>
              <a:rPr lang="cs-CZ" sz="2000" dirty="0" smtClean="0"/>
              <a:t>):</a:t>
            </a:r>
          </a:p>
          <a:p>
            <a:pPr marL="0" indent="0">
              <a:buNone/>
              <a:tabLst>
                <a:tab pos="87313" algn="l"/>
                <a:tab pos="174625" algn="l"/>
                <a:tab pos="536575" algn="l"/>
              </a:tabLst>
            </a:pPr>
            <a:r>
              <a:rPr lang="cs-CZ" sz="1800" dirty="0" smtClean="0"/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- program, lektoři , garanti, místo, čas atd.</a:t>
            </a:r>
          </a:p>
          <a:p>
            <a:pPr marL="0" indent="0">
              <a:buNone/>
              <a:tabLst>
                <a:tab pos="87313" algn="l"/>
                <a:tab pos="174625" algn="l"/>
                <a:tab pos="536575" algn="l"/>
              </a:tabLst>
            </a:pPr>
            <a:r>
              <a:rPr lang="cs-CZ" sz="1800" dirty="0" smtClean="0">
                <a:solidFill>
                  <a:schemeClr val="tx1"/>
                </a:solidFill>
              </a:rPr>
              <a:t> - dojednané organizační podrobnosti</a:t>
            </a:r>
          </a:p>
          <a:p>
            <a:pPr marL="0" indent="0">
              <a:buNone/>
              <a:tabLst>
                <a:tab pos="87313" algn="l"/>
                <a:tab pos="174625" algn="l"/>
                <a:tab pos="536575" algn="l"/>
              </a:tabLst>
            </a:pPr>
            <a:r>
              <a:rPr lang="cs-CZ" sz="1800" dirty="0" smtClean="0">
                <a:solidFill>
                  <a:schemeClr val="tx1"/>
                </a:solidFill>
              </a:rPr>
              <a:t> - základní cena</a:t>
            </a:r>
          </a:p>
          <a:p>
            <a:pPr marL="0" indent="0">
              <a:buNone/>
              <a:tabLst>
                <a:tab pos="87313" algn="l"/>
                <a:tab pos="174625" algn="l"/>
                <a:tab pos="536575" algn="l"/>
              </a:tabLst>
            </a:pPr>
            <a:endParaRPr lang="cs-CZ" sz="2000" dirty="0"/>
          </a:p>
          <a:p>
            <a:pPr marL="0" indent="0">
              <a:buNone/>
              <a:tabLst>
                <a:tab pos="87313" algn="l"/>
                <a:tab pos="174625" algn="l"/>
                <a:tab pos="536575" algn="l"/>
              </a:tabLst>
            </a:pPr>
            <a:r>
              <a:rPr lang="cs-CZ" sz="2000" dirty="0" smtClean="0"/>
              <a:t>Interní pravidla AAAO – podrobnosti k aktivitám AAAO při kurzech (mj.):</a:t>
            </a:r>
          </a:p>
          <a:p>
            <a:pPr marL="0" indent="0">
              <a:buNone/>
              <a:tabLst>
                <a:tab pos="87313" algn="l"/>
                <a:tab pos="174625" algn="l"/>
                <a:tab pos="536575" algn="l"/>
              </a:tabLst>
            </a:pPr>
            <a:r>
              <a:rPr lang="cs-CZ" sz="2000" dirty="0"/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-</a:t>
            </a:r>
            <a:r>
              <a:rPr lang="cs-CZ" sz="1800" dirty="0" smtClean="0"/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kdo co v AAAO zajistí, práva a povinnosti</a:t>
            </a:r>
          </a:p>
          <a:p>
            <a:pPr marL="0" indent="0">
              <a:buNone/>
              <a:tabLst>
                <a:tab pos="87313" algn="l"/>
                <a:tab pos="174625" algn="l"/>
                <a:tab pos="536575" algn="l"/>
              </a:tabLst>
            </a:pP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- zásady odměňování</a:t>
            </a:r>
          </a:p>
          <a:p>
            <a:pPr marL="0" indent="0">
              <a:buNone/>
              <a:tabLst>
                <a:tab pos="87313" algn="l"/>
                <a:tab pos="174625" algn="l"/>
                <a:tab pos="536575" algn="l"/>
              </a:tabLst>
            </a:pP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- tvorba základní ceny a konečné ceny</a:t>
            </a:r>
          </a:p>
          <a:p>
            <a:pPr marL="0" indent="0">
              <a:buNone/>
              <a:tabLst>
                <a:tab pos="87313" algn="l"/>
                <a:tab pos="174625" algn="l"/>
                <a:tab pos="536575" algn="l"/>
              </a:tabLst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lvl="1" indent="0">
              <a:buNone/>
            </a:pPr>
            <a:r>
              <a:rPr lang="cs-CZ" sz="1800" b="1" dirty="0"/>
              <a:t>Poplatek pro účastníky určuje a vybírá pořadatel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449263" indent="-449263">
              <a:spcBef>
                <a:spcPts val="0"/>
              </a:spcBef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52554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/>
              <a:t>Novinky v systému vzdělávání AAAO.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124744"/>
            <a:ext cx="8784976" cy="5112568"/>
          </a:xfrm>
          <a:noFill/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dirty="0"/>
              <a:t>3 Prezenční </a:t>
            </a:r>
            <a:r>
              <a:rPr lang="cs-CZ" sz="2000" dirty="0" smtClean="0"/>
              <a:t>kurzy - </a:t>
            </a:r>
            <a:r>
              <a:rPr lang="cs-CZ" sz="2000" dirty="0"/>
              <a:t>současná </a:t>
            </a:r>
            <a:r>
              <a:rPr lang="cs-CZ" sz="2000" dirty="0" smtClean="0"/>
              <a:t>nabídka (1)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Pilotní prezenční kurz – podzim 2013 (1):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„Kurz posuzování shody pro začínající pracovníky“. </a:t>
            </a: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Odborný garant AAAO:  </a:t>
            </a:r>
            <a:r>
              <a:rPr lang="cs-CZ" sz="1800" dirty="0">
                <a:solidFill>
                  <a:schemeClr val="tx1"/>
                </a:solidFill>
              </a:rPr>
              <a:t>Ing. Jaroslav Rajlich, člen prezidia AAAO, tel. 541 223 211, mobil 602 766 491, e-mail: </a:t>
            </a:r>
            <a:r>
              <a:rPr lang="cs-CZ" sz="1800" dirty="0" err="1">
                <a:solidFill>
                  <a:schemeClr val="tx1"/>
                </a:solidFill>
                <a:hlinkClick r:id="rId2"/>
              </a:rPr>
              <a:t>rajlich@szutest.cz</a:t>
            </a:r>
            <a:r>
              <a:rPr lang="cs-CZ" sz="1800" dirty="0">
                <a:solidFill>
                  <a:schemeClr val="tx1"/>
                </a:solidFill>
              </a:rPr>
              <a:t> nebo </a:t>
            </a:r>
            <a:r>
              <a:rPr lang="cs-CZ" sz="1800" u="sng" dirty="0" err="1" smtClean="0">
                <a:solidFill>
                  <a:schemeClr val="tx1"/>
                </a:solidFill>
                <a:hlinkClick r:id="rId3"/>
              </a:rPr>
              <a:t>rajlich.jk@seznam.cz</a:t>
            </a:r>
            <a:endParaRPr lang="cs-CZ" sz="1800" u="sng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u="sng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Podrobné informace :</a:t>
            </a:r>
          </a:p>
          <a:p>
            <a:pPr marL="261938" indent="-261938">
              <a:spcBef>
                <a:spcPts val="0"/>
              </a:spcBef>
            </a:pPr>
            <a:r>
              <a:rPr lang="cs-CZ" sz="1800" dirty="0" smtClean="0">
                <a:solidFill>
                  <a:schemeClr val="tx1"/>
                </a:solidFill>
              </a:rPr>
              <a:t>byly rozeslány členům</a:t>
            </a:r>
          </a:p>
          <a:p>
            <a:pPr marL="261938" indent="-261938">
              <a:spcBef>
                <a:spcPts val="0"/>
              </a:spcBef>
            </a:pPr>
            <a:r>
              <a:rPr lang="cs-CZ" sz="1800" dirty="0" smtClean="0">
                <a:solidFill>
                  <a:schemeClr val="tx1"/>
                </a:solidFill>
              </a:rPr>
              <a:t>poskytne garant</a:t>
            </a:r>
          </a:p>
          <a:p>
            <a:pPr marL="261938" indent="-261938">
              <a:spcBef>
                <a:spcPts val="0"/>
              </a:spcBef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Zapojení vlastních pracovníků:</a:t>
            </a:r>
          </a:p>
          <a:p>
            <a:pPr marL="261938" indent="-261938">
              <a:spcBef>
                <a:spcPts val="0"/>
              </a:spcBef>
            </a:pPr>
            <a:r>
              <a:rPr lang="cs-CZ" sz="1800" dirty="0" smtClean="0">
                <a:solidFill>
                  <a:schemeClr val="tx1"/>
                </a:solidFill>
              </a:rPr>
              <a:t>přijetí funkce pořadatele – pro vlastní + cizí</a:t>
            </a:r>
          </a:p>
          <a:p>
            <a:pPr marL="261938" indent="-261938">
              <a:spcBef>
                <a:spcPts val="0"/>
              </a:spcBef>
            </a:pPr>
            <a:r>
              <a:rPr lang="cs-CZ" sz="1800" dirty="0" smtClean="0">
                <a:solidFill>
                  <a:schemeClr val="tx1"/>
                </a:solidFill>
              </a:rPr>
              <a:t>nebo přihlásit </a:t>
            </a:r>
            <a:r>
              <a:rPr lang="cs-CZ" sz="1800" dirty="0" smtClean="0">
                <a:solidFill>
                  <a:schemeClr val="tx1"/>
                </a:solidFill>
              </a:rPr>
              <a:t>se garantovi – ten přiřadí k jinému pořadateli</a:t>
            </a:r>
            <a:endParaRPr lang="cs-CZ" sz="18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buNone/>
              <a:tabLst>
                <a:tab pos="87313" algn="l"/>
                <a:tab pos="174625" algn="l"/>
                <a:tab pos="536575" algn="l"/>
              </a:tabLst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449263" indent="-449263">
              <a:spcBef>
                <a:spcPts val="0"/>
              </a:spcBef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7100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/>
              <a:t>Novinky v systému vzdělávání AAAO.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124744"/>
            <a:ext cx="8784976" cy="5292588"/>
          </a:xfrm>
          <a:noFill/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dirty="0"/>
              <a:t>3 Prezenční </a:t>
            </a:r>
            <a:r>
              <a:rPr lang="cs-CZ" sz="2000" dirty="0" smtClean="0"/>
              <a:t>kurzy - </a:t>
            </a:r>
            <a:r>
              <a:rPr lang="cs-CZ" sz="2000" dirty="0"/>
              <a:t>současná </a:t>
            </a:r>
            <a:r>
              <a:rPr lang="cs-CZ" sz="2000" dirty="0" smtClean="0"/>
              <a:t>nabídka (2)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Pilotní prezenční kurz – podzim 2013 (2):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„Kurz posuzování shody pro začínající pracovníky“. </a:t>
            </a: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Program (1 den):</a:t>
            </a: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1 </a:t>
            </a:r>
            <a:r>
              <a:rPr lang="cs-CZ" sz="2000" dirty="0">
                <a:solidFill>
                  <a:schemeClr val="tx1"/>
                </a:solidFill>
              </a:rPr>
              <a:t>Ochrana oprávněného zájmu a volný pohyb výrobků v EU a v </a:t>
            </a:r>
            <a:r>
              <a:rPr lang="cs-CZ" sz="2000" dirty="0" smtClean="0">
                <a:solidFill>
                  <a:schemeClr val="tx1"/>
                </a:solidFill>
              </a:rPr>
              <a:t>ČR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2 </a:t>
            </a:r>
            <a:r>
              <a:rPr lang="cs-CZ" sz="2000" dirty="0">
                <a:solidFill>
                  <a:schemeClr val="tx1"/>
                </a:solidFill>
              </a:rPr>
              <a:t>Právní úprava posuzování shody, normalizace, metrologie, akreditace a dozoru nad trhem v EU a v </a:t>
            </a:r>
            <a:r>
              <a:rPr lang="cs-CZ" sz="2000" dirty="0" smtClean="0">
                <a:solidFill>
                  <a:schemeClr val="tx1"/>
                </a:solidFill>
              </a:rPr>
              <a:t>ČR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3 </a:t>
            </a:r>
            <a:r>
              <a:rPr lang="cs-CZ" sz="2000" dirty="0">
                <a:solidFill>
                  <a:schemeClr val="tx1"/>
                </a:solidFill>
              </a:rPr>
              <a:t>Principy vývoje a výroby bezpečného výrobku a posouzení jeho </a:t>
            </a:r>
            <a:r>
              <a:rPr lang="cs-CZ" sz="2000" dirty="0" smtClean="0">
                <a:solidFill>
                  <a:schemeClr val="tx1"/>
                </a:solidFill>
              </a:rPr>
              <a:t>shody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4 Pracovní </a:t>
            </a:r>
            <a:r>
              <a:rPr lang="cs-CZ" sz="2000" dirty="0">
                <a:solidFill>
                  <a:schemeClr val="tx1"/>
                </a:solidFill>
              </a:rPr>
              <a:t>techniky při posuzování </a:t>
            </a:r>
            <a:r>
              <a:rPr lang="cs-CZ" sz="2000" dirty="0" smtClean="0">
                <a:solidFill>
                  <a:schemeClr val="tx1"/>
                </a:solidFill>
              </a:rPr>
              <a:t>shody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Základní cena: </a:t>
            </a:r>
            <a:r>
              <a:rPr lang="cs-CZ" sz="2000" dirty="0" smtClean="0">
                <a:solidFill>
                  <a:schemeClr val="tx1"/>
                </a:solidFill>
              </a:rPr>
              <a:t>14 100.- Kč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P</a:t>
            </a:r>
            <a:r>
              <a:rPr lang="cs-CZ" sz="2000" dirty="0" smtClean="0"/>
              <a:t>rvní pořadatel: </a:t>
            </a:r>
            <a:r>
              <a:rPr lang="cs-CZ" sz="2000" dirty="0" smtClean="0">
                <a:solidFill>
                  <a:schemeClr val="tx1"/>
                </a:solidFill>
              </a:rPr>
              <a:t>ITC Zlín, 1. 11. 2013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buNone/>
              <a:tabLst>
                <a:tab pos="87313" algn="l"/>
                <a:tab pos="174625" algn="l"/>
                <a:tab pos="536575" algn="l"/>
              </a:tabLst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449263" indent="-449263">
              <a:spcBef>
                <a:spcPts val="0"/>
              </a:spcBef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7024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/>
              <a:t>Novinky v systému vzdělávání AAAO.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124744"/>
            <a:ext cx="8784976" cy="5292588"/>
          </a:xfrm>
          <a:noFill/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dirty="0"/>
              <a:t>4 </a:t>
            </a:r>
            <a:r>
              <a:rPr lang="cs-CZ" sz="2000" dirty="0" smtClean="0"/>
              <a:t>Závěr – perspektiva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Prezenční kurzy :</a:t>
            </a:r>
          </a:p>
          <a:p>
            <a:pPr marL="261938" indent="-261938">
              <a:spcBef>
                <a:spcPts val="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obecné pro začátečníky - pokračování</a:t>
            </a:r>
          </a:p>
          <a:p>
            <a:pPr marL="261938" indent="-261938">
              <a:spcBef>
                <a:spcPts val="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specifické pro odborné (úzké) oblasti – nové vytvořit (?)</a:t>
            </a:r>
          </a:p>
          <a:p>
            <a:pPr marL="174625" indent="-174625">
              <a:spcBef>
                <a:spcPts val="0"/>
              </a:spcBef>
              <a:buFontTx/>
              <a:buChar char="-"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E-</a:t>
            </a:r>
            <a:r>
              <a:rPr lang="cs-CZ" sz="2000" dirty="0" err="1" smtClean="0"/>
              <a:t>learningové</a:t>
            </a:r>
            <a:r>
              <a:rPr lang="cs-CZ" sz="2000" dirty="0" smtClean="0"/>
              <a:t> kurzy – vč. zkoušek a certifikátů:</a:t>
            </a:r>
          </a:p>
          <a:p>
            <a:pPr marL="261938" indent="-261938">
              <a:spcBef>
                <a:spcPts val="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pro zkušené pracovníky - obecné - pokračovat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                                                 - </a:t>
            </a:r>
            <a:r>
              <a:rPr lang="cs-CZ" sz="2000" dirty="0" smtClean="0">
                <a:solidFill>
                  <a:schemeClr val="tx1"/>
                </a:solidFill>
              </a:rPr>
              <a:t>tematické  výběry </a:t>
            </a:r>
            <a:r>
              <a:rPr lang="cs-CZ" sz="2000" dirty="0" smtClean="0">
                <a:solidFill>
                  <a:schemeClr val="tx1"/>
                </a:solidFill>
              </a:rPr>
              <a:t>(?) - </a:t>
            </a:r>
            <a:r>
              <a:rPr lang="cs-CZ" sz="2000" dirty="0">
                <a:solidFill>
                  <a:schemeClr val="tx1"/>
                </a:solidFill>
              </a:rPr>
              <a:t>nové </a:t>
            </a:r>
            <a:r>
              <a:rPr lang="cs-CZ" sz="2000" dirty="0" smtClean="0">
                <a:solidFill>
                  <a:schemeClr val="tx1"/>
                </a:solidFill>
              </a:rPr>
              <a:t>vytvořit (?)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Trvající potřeba </a:t>
            </a:r>
            <a:r>
              <a:rPr lang="cs-CZ" sz="2000" dirty="0" smtClean="0">
                <a:solidFill>
                  <a:schemeClr val="tx1"/>
                </a:solidFill>
              </a:rPr>
              <a:t>– aktualizace náplně kurzů !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3600" dirty="0" smtClean="0"/>
              <a:t>ALE - </a:t>
            </a:r>
            <a:r>
              <a:rPr lang="cs-CZ" sz="2000" dirty="0" smtClean="0"/>
              <a:t>Trvající problém </a:t>
            </a:r>
            <a:r>
              <a:rPr lang="cs-CZ" sz="2000" dirty="0" smtClean="0">
                <a:solidFill>
                  <a:schemeClr val="tx1"/>
                </a:solidFill>
              </a:rPr>
              <a:t>– vlažný zájem členů, málo přihlášek !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3600" dirty="0" smtClean="0">
                <a:solidFill>
                  <a:srgbClr val="FF0000"/>
                </a:solidFill>
              </a:rPr>
              <a:t>Proč a co s tím? </a:t>
            </a:r>
            <a:r>
              <a:rPr lang="cs-CZ" sz="3600" dirty="0" smtClean="0">
                <a:solidFill>
                  <a:schemeClr val="tx1"/>
                </a:solidFill>
              </a:rPr>
              <a:t>- </a:t>
            </a:r>
            <a:r>
              <a:rPr lang="cs-CZ" sz="2000" dirty="0" smtClean="0">
                <a:solidFill>
                  <a:schemeClr val="tx1"/>
                </a:solidFill>
              </a:rPr>
              <a:t>úkol pro Komisi pro vzdělávání + prezídium</a:t>
            </a:r>
            <a:endParaRPr lang="cs-CZ" sz="36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 algn="ctr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 algn="ctr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buNone/>
              <a:tabLst>
                <a:tab pos="87313" algn="l"/>
                <a:tab pos="174625" algn="l"/>
                <a:tab pos="536575" algn="l"/>
              </a:tabLst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449263" indent="-449263">
              <a:spcBef>
                <a:spcPts val="0"/>
              </a:spcBef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90984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Ing. Josef Šenk, CSc.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aaao@aaao.cz</a:t>
            </a:r>
            <a:r>
              <a:rPr lang="cs-CZ" dirty="0" smtClean="0"/>
              <a:t>;    604 925 669;   286 019 420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66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/>
              <a:t>Novinky v systému vzdělávání AAAO.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07504" y="1052736"/>
            <a:ext cx="8784976" cy="525658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Obsah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1"/>
                </a:solidFill>
              </a:rPr>
              <a:t>1 Úvod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1"/>
                </a:solidFill>
              </a:rPr>
              <a:t>2 Kurzy e-</a:t>
            </a:r>
            <a:r>
              <a:rPr lang="cs-CZ" dirty="0" err="1" smtClean="0">
                <a:solidFill>
                  <a:schemeClr val="tx1"/>
                </a:solidFill>
              </a:rPr>
              <a:t>learning</a:t>
            </a:r>
            <a:r>
              <a:rPr lang="cs-CZ" dirty="0" smtClean="0">
                <a:solidFill>
                  <a:schemeClr val="tx1"/>
                </a:solidFill>
              </a:rPr>
              <a:t> - obecná tématika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- stavební výrobky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1"/>
                </a:solidFill>
              </a:rPr>
              <a:t>3 Prezenční kurzy </a:t>
            </a:r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cs-CZ" dirty="0" smtClean="0">
                <a:solidFill>
                  <a:schemeClr val="tx1"/>
                </a:solidFill>
              </a:rPr>
              <a:t> nová pravidla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- současná nabídka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1"/>
                </a:solidFill>
              </a:rPr>
              <a:t>4 Závěr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81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/>
              <a:t>Novinky v systému vzdělávání AAAO.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376772"/>
            <a:ext cx="8784976" cy="4788532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dirty="0" smtClean="0"/>
              <a:t>1 </a:t>
            </a:r>
            <a:r>
              <a:rPr lang="cs-CZ" sz="2000" dirty="0" smtClean="0"/>
              <a:t>Úvod (1)</a:t>
            </a:r>
            <a:endParaRPr lang="cs-CZ" sz="2000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Cíl - kvalifikace pracovníků členů AAAO + dalších zájemců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     - zohlednění při akreditaci a autorizaci ...</a:t>
            </a:r>
          </a:p>
          <a:p>
            <a:pPr marL="0" indent="0">
              <a:buNone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Tradice – cca 10 let prezenčních kurzů před r. 2010</a:t>
            </a:r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E-</a:t>
            </a:r>
            <a:r>
              <a:rPr lang="cs-CZ" sz="1800" dirty="0" err="1" smtClean="0">
                <a:solidFill>
                  <a:schemeClr val="tx1"/>
                </a:solidFill>
              </a:rPr>
              <a:t>learning</a:t>
            </a:r>
            <a:r>
              <a:rPr lang="cs-CZ" sz="1800" dirty="0" smtClean="0">
                <a:solidFill>
                  <a:schemeClr val="tx1"/>
                </a:solidFill>
              </a:rPr>
              <a:t> od r. 2011</a:t>
            </a:r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Nové prezenční kurzy od r. 2013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3330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/>
              <a:t>Novinky v systému vzdělávání AAAO.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088740"/>
            <a:ext cx="8784976" cy="5076564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dirty="0" smtClean="0"/>
              <a:t>1 </a:t>
            </a:r>
            <a:r>
              <a:rPr lang="cs-CZ" sz="2000" dirty="0" smtClean="0"/>
              <a:t>Úvod (2)</a:t>
            </a:r>
          </a:p>
          <a:p>
            <a:pPr marL="0" indent="0" algn="ctr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Kompetence ve vzdělávání AAAO: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268288" indent="-268288"/>
            <a:r>
              <a:rPr lang="cs-CZ" sz="1800" dirty="0" smtClean="0">
                <a:solidFill>
                  <a:schemeClr val="tx1"/>
                </a:solidFill>
              </a:rPr>
              <a:t>valná hromada AAAO;</a:t>
            </a:r>
          </a:p>
          <a:p>
            <a:pPr marL="268288" indent="-268288"/>
            <a:endParaRPr lang="cs-CZ" sz="1800" dirty="0">
              <a:solidFill>
                <a:schemeClr val="tx1"/>
              </a:solidFill>
            </a:endParaRPr>
          </a:p>
          <a:p>
            <a:pPr marL="268288" indent="-268288"/>
            <a:r>
              <a:rPr lang="cs-CZ" sz="1800" dirty="0">
                <a:solidFill>
                  <a:schemeClr val="tx1"/>
                </a:solidFill>
              </a:rPr>
              <a:t>prezídium </a:t>
            </a:r>
            <a:r>
              <a:rPr lang="cs-CZ" sz="1800" dirty="0" smtClean="0">
                <a:solidFill>
                  <a:schemeClr val="tx1"/>
                </a:solidFill>
              </a:rPr>
              <a:t>AAAO;</a:t>
            </a:r>
          </a:p>
          <a:p>
            <a:pPr marL="268288" indent="-268288"/>
            <a:endParaRPr lang="cs-CZ" sz="1800" dirty="0">
              <a:solidFill>
                <a:schemeClr val="tx1"/>
              </a:solidFill>
            </a:endParaRPr>
          </a:p>
          <a:p>
            <a:pPr marL="268288" indent="-268288"/>
            <a:r>
              <a:rPr lang="cs-CZ" sz="1800" dirty="0" smtClean="0">
                <a:solidFill>
                  <a:schemeClr val="tx1"/>
                </a:solidFill>
              </a:rPr>
              <a:t>komise pro vzdělávání AAAO (vedoucí);</a:t>
            </a:r>
          </a:p>
          <a:p>
            <a:pPr marL="268288" indent="-268288"/>
            <a:endParaRPr lang="cs-CZ" sz="1800" dirty="0">
              <a:solidFill>
                <a:schemeClr val="tx1"/>
              </a:solidFill>
            </a:endParaRPr>
          </a:p>
          <a:p>
            <a:pPr marL="268288" indent="-268288"/>
            <a:r>
              <a:rPr lang="cs-CZ" sz="1800" dirty="0" smtClean="0">
                <a:solidFill>
                  <a:schemeClr val="tx1"/>
                </a:solidFill>
              </a:rPr>
              <a:t>autoři, lektoři, zkoušející</a:t>
            </a:r>
            <a:r>
              <a:rPr lang="cs-CZ" sz="1800" dirty="0">
                <a:solidFill>
                  <a:schemeClr val="tx1"/>
                </a:solidFill>
              </a:rPr>
              <a:t>, organizační garant </a:t>
            </a:r>
            <a:r>
              <a:rPr lang="cs-CZ" sz="1800" dirty="0" smtClean="0">
                <a:solidFill>
                  <a:schemeClr val="tx1"/>
                </a:solidFill>
              </a:rPr>
              <a:t>AAAO;</a:t>
            </a:r>
            <a:endParaRPr lang="cs-CZ" sz="1800" dirty="0">
              <a:solidFill>
                <a:schemeClr val="tx1"/>
              </a:solidFill>
            </a:endParaRPr>
          </a:p>
          <a:p>
            <a:pPr marL="268288" indent="-268288"/>
            <a:endParaRPr lang="cs-CZ" sz="1800" dirty="0" smtClean="0">
              <a:solidFill>
                <a:schemeClr val="tx1"/>
              </a:solidFill>
            </a:endParaRPr>
          </a:p>
          <a:p>
            <a:pPr marL="268288" indent="-268288"/>
            <a:r>
              <a:rPr lang="cs-CZ" sz="1800" dirty="0" smtClean="0">
                <a:solidFill>
                  <a:schemeClr val="tx1"/>
                </a:solidFill>
              </a:rPr>
              <a:t>pořadatel, </a:t>
            </a:r>
            <a:r>
              <a:rPr lang="cs-CZ" sz="1800" dirty="0">
                <a:solidFill>
                  <a:schemeClr val="tx1"/>
                </a:solidFill>
              </a:rPr>
              <a:t>organizační garant </a:t>
            </a:r>
            <a:r>
              <a:rPr lang="cs-CZ" sz="1800" dirty="0" smtClean="0">
                <a:solidFill>
                  <a:schemeClr val="tx1"/>
                </a:solidFill>
              </a:rPr>
              <a:t>pořadatele;</a:t>
            </a:r>
          </a:p>
          <a:p>
            <a:pPr marL="268288" indent="-268288"/>
            <a:endParaRPr lang="cs-CZ" sz="1800" dirty="0">
              <a:solidFill>
                <a:schemeClr val="tx1"/>
              </a:solidFill>
            </a:endParaRPr>
          </a:p>
          <a:p>
            <a:pPr marL="268288" indent="-268288"/>
            <a:r>
              <a:rPr lang="cs-CZ" sz="1800" dirty="0" smtClean="0">
                <a:solidFill>
                  <a:schemeClr val="tx1"/>
                </a:solidFill>
              </a:rPr>
              <a:t>zájemci, účastníci. </a:t>
            </a:r>
            <a:endParaRPr lang="cs-CZ" sz="18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0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4766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/>
              <a:t>Novinky v systému vzdělávání AAAO.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052736"/>
            <a:ext cx="8784976" cy="529258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dirty="0" smtClean="0"/>
              <a:t>2 Kurzy e-</a:t>
            </a:r>
            <a:r>
              <a:rPr lang="cs-CZ" sz="2000" dirty="0" err="1" smtClean="0"/>
              <a:t>learning</a:t>
            </a:r>
            <a:r>
              <a:rPr lang="cs-CZ" sz="2000" dirty="0" smtClean="0"/>
              <a:t> (1)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Principy: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261938" indent="-261938">
              <a:spcBef>
                <a:spcPts val="0"/>
              </a:spcBef>
            </a:pPr>
            <a:r>
              <a:rPr lang="cs-CZ" sz="1800" dirty="0" smtClean="0">
                <a:solidFill>
                  <a:schemeClr val="tx1"/>
                </a:solidFill>
              </a:rPr>
              <a:t>základní </a:t>
            </a:r>
            <a:r>
              <a:rPr lang="cs-CZ" sz="1800" dirty="0">
                <a:solidFill>
                  <a:schemeClr val="tx1"/>
                </a:solidFill>
              </a:rPr>
              <a:t>informace a komunikace – viz </a:t>
            </a:r>
            <a:r>
              <a:rPr lang="cs-CZ" sz="1800" dirty="0" err="1">
                <a:solidFill>
                  <a:schemeClr val="tx1"/>
                </a:solidFill>
                <a:hlinkClick r:id="rId2"/>
              </a:rPr>
              <a:t>www.aaao.cz</a:t>
            </a:r>
            <a:r>
              <a:rPr lang="cs-CZ" sz="1800" dirty="0">
                <a:solidFill>
                  <a:schemeClr val="tx1"/>
                </a:solidFill>
              </a:rPr>
              <a:t>, titul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</a:pPr>
            <a:r>
              <a:rPr lang="cs-CZ" sz="1800" dirty="0" smtClean="0">
                <a:solidFill>
                  <a:schemeClr val="tx1"/>
                </a:solidFill>
              </a:rPr>
              <a:t>přihlášení - </a:t>
            </a:r>
            <a:r>
              <a:rPr lang="cs-CZ" sz="1800" u="sng" dirty="0" err="1" smtClean="0">
                <a:solidFill>
                  <a:schemeClr val="tx1"/>
                </a:solidFill>
                <a:hlinkClick r:id="rId3"/>
              </a:rPr>
              <a:t>benesovsky@tzu.cz</a:t>
            </a:r>
            <a:r>
              <a:rPr lang="cs-CZ" sz="1800" dirty="0" smtClean="0">
                <a:solidFill>
                  <a:schemeClr val="tx1"/>
                </a:solidFill>
              </a:rPr>
              <a:t> s kopií na </a:t>
            </a:r>
            <a:r>
              <a:rPr lang="cs-CZ" sz="1800" u="sng" dirty="0" err="1" smtClean="0">
                <a:solidFill>
                  <a:schemeClr val="tx1"/>
                </a:solidFill>
                <a:hlinkClick r:id="rId4"/>
              </a:rPr>
              <a:t>rajlich.jk@seznam.cz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  <a:buFontTx/>
              <a:buChar char="-"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</a:pPr>
            <a:r>
              <a:rPr lang="cs-CZ" sz="1800" dirty="0" smtClean="0">
                <a:solidFill>
                  <a:schemeClr val="tx1"/>
                </a:solidFill>
              </a:rPr>
              <a:t>poplatek – 500/1000</a:t>
            </a:r>
            <a:r>
              <a:rPr lang="cs-CZ" sz="1800" dirty="0" smtClean="0">
                <a:solidFill>
                  <a:schemeClr val="tx1"/>
                </a:solidFill>
              </a:rPr>
              <a:t>.- Kč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  <a:buFontTx/>
              <a:buChar char="-"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</a:pPr>
            <a:r>
              <a:rPr lang="cs-CZ" sz="1800" dirty="0" smtClean="0">
                <a:solidFill>
                  <a:schemeClr val="tx1"/>
                </a:solidFill>
              </a:rPr>
              <a:t>přístup k textům – heslo (3 měsíce)</a:t>
            </a:r>
          </a:p>
          <a:p>
            <a:pPr marL="261938" indent="-261938">
              <a:spcBef>
                <a:spcPts val="0"/>
              </a:spcBef>
              <a:buFontTx/>
              <a:buChar char="-"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</a:pPr>
            <a:r>
              <a:rPr lang="cs-CZ" sz="1800" dirty="0" smtClean="0">
                <a:solidFill>
                  <a:schemeClr val="tx1"/>
                </a:solidFill>
              </a:rPr>
              <a:t>přihláška k přezkoušení</a:t>
            </a:r>
          </a:p>
          <a:p>
            <a:pPr marL="261938" indent="-261938">
              <a:spcBef>
                <a:spcPts val="0"/>
              </a:spcBef>
              <a:buFontTx/>
              <a:buChar char="-"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</a:pPr>
            <a:r>
              <a:rPr lang="cs-CZ" sz="1800" dirty="0" smtClean="0">
                <a:solidFill>
                  <a:schemeClr val="tx1"/>
                </a:solidFill>
              </a:rPr>
              <a:t>poplatek 1000/2000</a:t>
            </a:r>
            <a:r>
              <a:rPr lang="cs-CZ" sz="1800" dirty="0" smtClean="0">
                <a:solidFill>
                  <a:schemeClr val="tx1"/>
                </a:solidFill>
              </a:rPr>
              <a:t>.- Kč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  <a:buFontTx/>
              <a:buChar char="-"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</a:pPr>
            <a:r>
              <a:rPr lang="cs-CZ" sz="1800" dirty="0" smtClean="0">
                <a:solidFill>
                  <a:schemeClr val="tx1"/>
                </a:solidFill>
              </a:rPr>
              <a:t>soustředění, písemný test</a:t>
            </a:r>
          </a:p>
          <a:p>
            <a:pPr marL="261938" indent="-261938">
              <a:spcBef>
                <a:spcPts val="0"/>
              </a:spcBef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</a:pPr>
            <a:r>
              <a:rPr lang="cs-CZ" sz="1800" dirty="0" smtClean="0">
                <a:solidFill>
                  <a:schemeClr val="tx1"/>
                </a:solidFill>
              </a:rPr>
              <a:t>certifikát/osvědčení </a:t>
            </a:r>
          </a:p>
          <a:p>
            <a:pPr marL="261938" indent="-261938">
              <a:spcBef>
                <a:spcPts val="0"/>
              </a:spcBef>
              <a:buFontTx/>
              <a:buChar char="-"/>
            </a:pPr>
            <a:endParaRPr lang="cs-CZ" sz="1800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Tématika – obecná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- stavební výrobky</a:t>
            </a:r>
          </a:p>
        </p:txBody>
      </p:sp>
    </p:spTree>
    <p:extLst>
      <p:ext uri="{BB962C8B-B14F-4D97-AF65-F5344CB8AC3E}">
        <p14:creationId xmlns:p14="http://schemas.microsoft.com/office/powerpoint/2010/main" val="154177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/>
              <a:t>Novinky v systému vzdělávání AAAO.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376772"/>
            <a:ext cx="8784976" cy="5076564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cs-CZ" sz="2000" dirty="0" smtClean="0"/>
              <a:t>2 Kurzy e-</a:t>
            </a:r>
            <a:r>
              <a:rPr lang="cs-CZ" sz="2000" dirty="0" err="1" smtClean="0"/>
              <a:t>learning</a:t>
            </a:r>
            <a:r>
              <a:rPr lang="cs-CZ" sz="2000" dirty="0" smtClean="0"/>
              <a:t> (2)</a:t>
            </a:r>
          </a:p>
          <a:p>
            <a:pPr marL="0" indent="0" algn="ctr"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Tématika obecná (1) – rámec posuzování shody v regulované oblasti: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261938" indent="-261938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1</a:t>
            </a:r>
            <a:r>
              <a:rPr lang="cs-CZ" sz="1800" dirty="0" smtClean="0"/>
              <a:t>  </a:t>
            </a:r>
            <a:r>
              <a:rPr lang="cs-CZ" sz="1800" dirty="0" smtClean="0">
                <a:solidFill>
                  <a:schemeClr val="tx1"/>
                </a:solidFill>
              </a:rPr>
              <a:t>Právní </a:t>
            </a:r>
            <a:r>
              <a:rPr lang="cs-CZ" sz="1800" dirty="0">
                <a:solidFill>
                  <a:schemeClr val="tx1"/>
                </a:solidFill>
              </a:rPr>
              <a:t>úprava posuzování shody, normalizace, metrologie, akreditace a dozoru nad trhem v EU a </a:t>
            </a:r>
            <a:r>
              <a:rPr lang="cs-CZ" sz="1800" dirty="0" smtClean="0">
                <a:solidFill>
                  <a:schemeClr val="tx1"/>
                </a:solidFill>
              </a:rPr>
              <a:t>ČR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2  Principy </a:t>
            </a:r>
            <a:r>
              <a:rPr lang="cs-CZ" sz="1800" dirty="0">
                <a:solidFill>
                  <a:schemeClr val="tx1"/>
                </a:solidFill>
              </a:rPr>
              <a:t>volného pohybu zboží a ochrany oprávněného </a:t>
            </a:r>
            <a:r>
              <a:rPr lang="cs-CZ" sz="1800" dirty="0" smtClean="0">
                <a:solidFill>
                  <a:schemeClr val="tx1"/>
                </a:solidFill>
              </a:rPr>
              <a:t>zájmu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7  Stručný </a:t>
            </a:r>
            <a:r>
              <a:rPr lang="cs-CZ" sz="1800" dirty="0">
                <a:solidFill>
                  <a:schemeClr val="tx1"/>
                </a:solidFill>
              </a:rPr>
              <a:t>přehled institucí v oblasti posuzování shody a příbuzných oborů (zkušebnictví, certifikace, systémy managementu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 smtClean="0">
              <a:solidFill>
                <a:schemeClr val="tx1"/>
              </a:solidFill>
              <a:hlinkClick r:id="rId2"/>
            </a:endParaRPr>
          </a:p>
          <a:p>
            <a:pPr marL="363538" indent="-363538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9  Povinnosti </a:t>
            </a:r>
            <a:r>
              <a:rPr lang="cs-CZ" sz="1800" dirty="0">
                <a:solidFill>
                  <a:schemeClr val="tx1"/>
                </a:solidFill>
              </a:rPr>
              <a:t>hospodářských subjektů při uvádění výrobků na </a:t>
            </a:r>
            <a:r>
              <a:rPr lang="cs-CZ" sz="1800" dirty="0" smtClean="0">
                <a:solidFill>
                  <a:schemeClr val="tx1"/>
                </a:solidFill>
              </a:rPr>
              <a:t>trh</a:t>
            </a:r>
          </a:p>
          <a:p>
            <a:pPr marL="363538" indent="-363538">
              <a:spcBef>
                <a:spcPts val="0"/>
              </a:spcBef>
              <a:buNone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10  Principy </a:t>
            </a:r>
            <a:r>
              <a:rPr lang="cs-CZ" sz="1800" dirty="0">
                <a:solidFill>
                  <a:schemeClr val="tx1"/>
                </a:solidFill>
              </a:rPr>
              <a:t>vývoje a výroby bezpečného výrobku a posouzení jeho </a:t>
            </a:r>
            <a:r>
              <a:rPr lang="cs-CZ" sz="1800" dirty="0" smtClean="0">
                <a:solidFill>
                  <a:schemeClr val="tx1"/>
                </a:solidFill>
              </a:rPr>
              <a:t>shody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449263" indent="-449263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18  Ochrana </a:t>
            </a:r>
            <a:r>
              <a:rPr lang="cs-CZ" sz="1800" dirty="0">
                <a:solidFill>
                  <a:schemeClr val="tx1"/>
                </a:solidFill>
              </a:rPr>
              <a:t>oprávněného </a:t>
            </a:r>
            <a:r>
              <a:rPr lang="cs-CZ" sz="1800" dirty="0" smtClean="0">
                <a:solidFill>
                  <a:schemeClr val="tx1"/>
                </a:solidFill>
              </a:rPr>
              <a:t>zájmu</a:t>
            </a:r>
          </a:p>
          <a:p>
            <a:pPr marL="449263" indent="-449263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08973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/>
              <a:t>Novinky v systému vzdělávání AAAO.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376772"/>
            <a:ext cx="8784976" cy="5112568"/>
          </a:xfrm>
          <a:noFill/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dirty="0" smtClean="0"/>
              <a:t>2 Kurzy e-</a:t>
            </a:r>
            <a:r>
              <a:rPr lang="cs-CZ" sz="2000" dirty="0" err="1" smtClean="0"/>
              <a:t>learning</a:t>
            </a:r>
            <a:r>
              <a:rPr lang="cs-CZ" sz="2000" dirty="0" smtClean="0"/>
              <a:t> (3)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Tématika obecná (2) – práce </a:t>
            </a:r>
            <a:r>
              <a:rPr lang="cs-CZ" sz="2000" dirty="0" err="1" smtClean="0"/>
              <a:t>AO</a:t>
            </a:r>
            <a:r>
              <a:rPr lang="cs-CZ" sz="2000" dirty="0" smtClean="0"/>
              <a:t>/NO: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3</a:t>
            </a:r>
            <a:r>
              <a:rPr lang="cs-CZ" sz="2000" dirty="0" smtClean="0"/>
              <a:t>  </a:t>
            </a:r>
            <a:r>
              <a:rPr lang="cs-CZ" sz="1800" dirty="0" smtClean="0">
                <a:solidFill>
                  <a:schemeClr val="tx1"/>
                </a:solidFill>
              </a:rPr>
              <a:t>Požadavky </a:t>
            </a:r>
            <a:r>
              <a:rPr lang="cs-CZ" sz="1800" dirty="0">
                <a:solidFill>
                  <a:schemeClr val="tx1"/>
                </a:solidFill>
              </a:rPr>
              <a:t>na orgány a subjekty posuzování shody v </a:t>
            </a:r>
            <a:r>
              <a:rPr lang="cs-CZ" sz="1800" dirty="0" smtClean="0">
                <a:solidFill>
                  <a:schemeClr val="tx1"/>
                </a:solidFill>
              </a:rPr>
              <a:t>EU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5  Role </a:t>
            </a:r>
            <a:r>
              <a:rPr lang="cs-CZ" sz="1800" dirty="0">
                <a:solidFill>
                  <a:schemeClr val="tx1"/>
                </a:solidFill>
              </a:rPr>
              <a:t>pracovníků </a:t>
            </a:r>
            <a:r>
              <a:rPr lang="cs-CZ" sz="1800" dirty="0" err="1">
                <a:solidFill>
                  <a:schemeClr val="tx1"/>
                </a:solidFill>
              </a:rPr>
              <a:t>AO</a:t>
            </a:r>
            <a:r>
              <a:rPr lang="cs-CZ" sz="1800" dirty="0">
                <a:solidFill>
                  <a:schemeClr val="tx1"/>
                </a:solidFill>
              </a:rPr>
              <a:t>/NO a požadavky na jejich </a:t>
            </a:r>
            <a:r>
              <a:rPr lang="cs-CZ" sz="1800" dirty="0" smtClean="0">
                <a:solidFill>
                  <a:schemeClr val="tx1"/>
                </a:solidFill>
              </a:rPr>
              <a:t>kvalifikaci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6  Moduly </a:t>
            </a:r>
            <a:r>
              <a:rPr lang="cs-CZ" sz="1800" dirty="0">
                <a:solidFill>
                  <a:schemeClr val="tx1"/>
                </a:solidFill>
              </a:rPr>
              <a:t>posuzování </a:t>
            </a:r>
            <a:r>
              <a:rPr lang="cs-CZ" sz="1800" dirty="0" smtClean="0">
                <a:solidFill>
                  <a:schemeClr val="tx1"/>
                </a:solidFill>
              </a:rPr>
              <a:t>shody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11  Pracovní </a:t>
            </a:r>
            <a:r>
              <a:rPr lang="cs-CZ" sz="1800" dirty="0">
                <a:solidFill>
                  <a:schemeClr val="tx1"/>
                </a:solidFill>
              </a:rPr>
              <a:t>techniky při posuzování </a:t>
            </a:r>
            <a:r>
              <a:rPr lang="cs-CZ" sz="1800" dirty="0" smtClean="0">
                <a:solidFill>
                  <a:schemeClr val="tx1"/>
                </a:solidFill>
              </a:rPr>
              <a:t>shody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12  Základy </a:t>
            </a:r>
            <a:r>
              <a:rPr lang="cs-CZ" sz="1800" dirty="0">
                <a:solidFill>
                  <a:schemeClr val="tx1"/>
                </a:solidFill>
              </a:rPr>
              <a:t>vztahů se zákazníky pro </a:t>
            </a:r>
            <a:r>
              <a:rPr lang="cs-CZ" sz="1800" dirty="0" err="1" smtClean="0">
                <a:solidFill>
                  <a:schemeClr val="tx1"/>
                </a:solidFill>
              </a:rPr>
              <a:t>AO</a:t>
            </a:r>
            <a:r>
              <a:rPr lang="cs-CZ" sz="1800" dirty="0" smtClean="0">
                <a:solidFill>
                  <a:schemeClr val="tx1"/>
                </a:solidFill>
              </a:rPr>
              <a:t>/NO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15  Základy </a:t>
            </a:r>
            <a:r>
              <a:rPr lang="cs-CZ" sz="1800" dirty="0">
                <a:solidFill>
                  <a:schemeClr val="tx1"/>
                </a:solidFill>
              </a:rPr>
              <a:t>metrologie a měření pro </a:t>
            </a:r>
            <a:r>
              <a:rPr lang="cs-CZ" sz="1800" dirty="0" err="1" smtClean="0">
                <a:solidFill>
                  <a:schemeClr val="tx1"/>
                </a:solidFill>
              </a:rPr>
              <a:t>AO</a:t>
            </a:r>
            <a:r>
              <a:rPr lang="cs-CZ" sz="1800" dirty="0" smtClean="0">
                <a:solidFill>
                  <a:schemeClr val="tx1"/>
                </a:solidFill>
              </a:rPr>
              <a:t>/NO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17  Nejistoty </a:t>
            </a:r>
            <a:r>
              <a:rPr lang="cs-CZ" sz="1800" dirty="0">
                <a:solidFill>
                  <a:schemeClr val="tx1"/>
                </a:solidFill>
              </a:rPr>
              <a:t>výsledků zkoušek v praxi </a:t>
            </a:r>
            <a:r>
              <a:rPr lang="cs-CZ" sz="1800" dirty="0" err="1">
                <a:solidFill>
                  <a:schemeClr val="tx1"/>
                </a:solidFill>
              </a:rPr>
              <a:t>AO</a:t>
            </a:r>
            <a:r>
              <a:rPr lang="cs-CZ" sz="1800" dirty="0">
                <a:solidFill>
                  <a:schemeClr val="tx1"/>
                </a:solidFill>
              </a:rPr>
              <a:t>/NO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449263" indent="-449263">
              <a:spcBef>
                <a:spcPts val="0"/>
              </a:spcBef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1119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/>
              <a:t>Novinky v systému vzdělávání AAAO.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376772"/>
            <a:ext cx="8784976" cy="5112568"/>
          </a:xfrm>
          <a:noFill/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dirty="0" smtClean="0"/>
              <a:t>2 Kurzy e-</a:t>
            </a:r>
            <a:r>
              <a:rPr lang="cs-CZ" sz="2000" dirty="0" err="1" smtClean="0"/>
              <a:t>learning</a:t>
            </a:r>
            <a:r>
              <a:rPr lang="cs-CZ" sz="2000" dirty="0" smtClean="0"/>
              <a:t> (4)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Tématika obecná (3) – související aktivity: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  <a:tabLst>
                <a:tab pos="363538" algn="l"/>
              </a:tabLst>
            </a:pPr>
            <a:r>
              <a:rPr lang="cs-CZ" sz="1800" dirty="0" smtClean="0">
                <a:solidFill>
                  <a:schemeClr val="tx1"/>
                </a:solidFill>
              </a:rPr>
              <a:t>4</a:t>
            </a:r>
            <a:r>
              <a:rPr lang="cs-CZ" sz="1800" dirty="0" smtClean="0"/>
              <a:t>   </a:t>
            </a:r>
            <a:r>
              <a:rPr lang="cs-CZ" sz="1800" dirty="0" smtClean="0">
                <a:solidFill>
                  <a:schemeClr val="tx1"/>
                </a:solidFill>
              </a:rPr>
              <a:t>Základy </a:t>
            </a:r>
            <a:r>
              <a:rPr lang="cs-CZ" sz="1800" dirty="0">
                <a:solidFill>
                  <a:schemeClr val="tx1"/>
                </a:solidFill>
              </a:rPr>
              <a:t>autorizace a </a:t>
            </a:r>
            <a:r>
              <a:rPr lang="cs-CZ" sz="1800" dirty="0" smtClean="0">
                <a:solidFill>
                  <a:schemeClr val="tx1"/>
                </a:solidFill>
              </a:rPr>
              <a:t>notifikace</a:t>
            </a:r>
          </a:p>
          <a:p>
            <a:pPr marL="0" indent="0">
              <a:spcBef>
                <a:spcPts val="0"/>
              </a:spcBef>
              <a:buNone/>
              <a:tabLst>
                <a:tab pos="363538" algn="l"/>
              </a:tabLst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363538" algn="l"/>
              </a:tabLst>
            </a:pPr>
            <a:r>
              <a:rPr lang="cs-CZ" sz="1800" dirty="0" smtClean="0">
                <a:solidFill>
                  <a:schemeClr val="tx1"/>
                </a:solidFill>
              </a:rPr>
              <a:t>8   Základy </a:t>
            </a:r>
            <a:r>
              <a:rPr lang="cs-CZ" sz="1800" dirty="0">
                <a:solidFill>
                  <a:schemeClr val="tx1"/>
                </a:solidFill>
              </a:rPr>
              <a:t>dozoru nad trhem (pro </a:t>
            </a:r>
            <a:r>
              <a:rPr lang="cs-CZ" sz="1800" dirty="0" err="1">
                <a:solidFill>
                  <a:schemeClr val="tx1"/>
                </a:solidFill>
              </a:rPr>
              <a:t>AO</a:t>
            </a:r>
            <a:r>
              <a:rPr lang="cs-CZ" sz="1800" dirty="0">
                <a:solidFill>
                  <a:schemeClr val="tx1"/>
                </a:solidFill>
              </a:rPr>
              <a:t>/NO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spcBef>
                <a:spcPts val="0"/>
              </a:spcBef>
              <a:buNone/>
              <a:tabLst>
                <a:tab pos="363538" algn="l"/>
              </a:tabLst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363538" algn="l"/>
              </a:tabLst>
            </a:pPr>
            <a:r>
              <a:rPr lang="cs-CZ" sz="1800" dirty="0" smtClean="0">
                <a:solidFill>
                  <a:schemeClr val="tx1"/>
                </a:solidFill>
              </a:rPr>
              <a:t>13  Základy </a:t>
            </a:r>
            <a:r>
              <a:rPr lang="cs-CZ" sz="1800" dirty="0">
                <a:solidFill>
                  <a:schemeClr val="tx1"/>
                </a:solidFill>
              </a:rPr>
              <a:t>akreditace (pro </a:t>
            </a:r>
            <a:r>
              <a:rPr lang="cs-CZ" sz="1800" dirty="0" err="1">
                <a:solidFill>
                  <a:schemeClr val="tx1"/>
                </a:solidFill>
              </a:rPr>
              <a:t>AO</a:t>
            </a:r>
            <a:r>
              <a:rPr lang="cs-CZ" sz="1800" dirty="0">
                <a:solidFill>
                  <a:schemeClr val="tx1"/>
                </a:solidFill>
              </a:rPr>
              <a:t>/NO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spcBef>
                <a:spcPts val="0"/>
              </a:spcBef>
              <a:buNone/>
              <a:tabLst>
                <a:tab pos="363538" algn="l"/>
              </a:tabLst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363538" algn="l"/>
              </a:tabLst>
            </a:pPr>
            <a:r>
              <a:rPr lang="cs-CZ" sz="1800" dirty="0" smtClean="0">
                <a:solidFill>
                  <a:schemeClr val="tx1"/>
                </a:solidFill>
              </a:rPr>
              <a:t>14  Základy </a:t>
            </a:r>
            <a:r>
              <a:rPr lang="cs-CZ" sz="1800" dirty="0">
                <a:solidFill>
                  <a:schemeClr val="tx1"/>
                </a:solidFill>
              </a:rPr>
              <a:t>normalizace a tvorby norem pro </a:t>
            </a:r>
            <a:r>
              <a:rPr lang="cs-CZ" sz="1800" dirty="0" err="1" smtClean="0">
                <a:solidFill>
                  <a:schemeClr val="tx1"/>
                </a:solidFill>
              </a:rPr>
              <a:t>AO</a:t>
            </a:r>
            <a:r>
              <a:rPr lang="cs-CZ" sz="1800" dirty="0" smtClean="0">
                <a:solidFill>
                  <a:schemeClr val="tx1"/>
                </a:solidFill>
              </a:rPr>
              <a:t>/NO</a:t>
            </a:r>
          </a:p>
          <a:p>
            <a:pPr marL="0" indent="0">
              <a:spcBef>
                <a:spcPts val="0"/>
              </a:spcBef>
              <a:buNone/>
              <a:tabLst>
                <a:tab pos="363538" algn="l"/>
              </a:tabLst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363538" algn="l"/>
              </a:tabLst>
            </a:pPr>
            <a:r>
              <a:rPr lang="cs-CZ" sz="1800" dirty="0" smtClean="0">
                <a:solidFill>
                  <a:schemeClr val="tx1"/>
                </a:solidFill>
              </a:rPr>
              <a:t>16  Program </a:t>
            </a:r>
            <a:r>
              <a:rPr lang="cs-CZ" sz="1800" dirty="0">
                <a:solidFill>
                  <a:schemeClr val="tx1"/>
                </a:solidFill>
              </a:rPr>
              <a:t>Česká kvalita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449263" indent="-449263">
              <a:spcBef>
                <a:spcPts val="0"/>
              </a:spcBef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0731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/>
              <a:t>Novinky v systému vzdělávání AAAO.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79512" y="1376772"/>
            <a:ext cx="8784976" cy="5112568"/>
          </a:xfrm>
          <a:noFill/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000" dirty="0" smtClean="0"/>
              <a:t>2 Kurzy e-</a:t>
            </a:r>
            <a:r>
              <a:rPr lang="cs-CZ" sz="2000" dirty="0" err="1" smtClean="0"/>
              <a:t>learning</a:t>
            </a:r>
            <a:r>
              <a:rPr lang="cs-CZ" sz="2000" dirty="0" smtClean="0"/>
              <a:t> (5)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Tématika stavebních výrobků (1) – </a:t>
            </a:r>
            <a:r>
              <a:rPr lang="cs-CZ" sz="2000" dirty="0"/>
              <a:t>rámec posuzování shody </a:t>
            </a:r>
            <a:r>
              <a:rPr lang="cs-CZ" sz="2000" dirty="0" smtClean="0"/>
              <a:t>:</a:t>
            </a: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261938" indent="-261938">
              <a:spcBef>
                <a:spcPts val="0"/>
              </a:spcBef>
              <a:buAutoNum type="arabicPlain"/>
            </a:pPr>
            <a:r>
              <a:rPr lang="cs-CZ" sz="1800" dirty="0" smtClean="0">
                <a:solidFill>
                  <a:schemeClr val="tx1"/>
                </a:solidFill>
              </a:rPr>
              <a:t>Právní úprava posuzování </a:t>
            </a:r>
            <a:r>
              <a:rPr lang="cs-CZ" sz="1800" dirty="0">
                <a:solidFill>
                  <a:schemeClr val="tx1"/>
                </a:solidFill>
              </a:rPr>
              <a:t>shody stavebních </a:t>
            </a:r>
            <a:r>
              <a:rPr lang="cs-CZ" sz="1800" dirty="0" smtClean="0">
                <a:solidFill>
                  <a:schemeClr val="tx1"/>
                </a:solidFill>
              </a:rPr>
              <a:t>výrobků</a:t>
            </a:r>
          </a:p>
          <a:p>
            <a:pPr marL="261938" indent="-261938">
              <a:spcBef>
                <a:spcPts val="0"/>
              </a:spcBef>
              <a:buAutoNum type="arabicPlain"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  <a:buAutoNum type="arabicPlain"/>
            </a:pPr>
            <a:r>
              <a:rPr lang="cs-CZ" sz="1800" dirty="0">
                <a:solidFill>
                  <a:schemeClr val="tx1"/>
                </a:solidFill>
              </a:rPr>
              <a:t>Odlišnosti uvádění na trh stavebních výrobků 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  <a:buAutoNum type="arabicPlain"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  <a:buAutoNum type="arabicPlain" startAt="9"/>
              <a:tabLst>
                <a:tab pos="363538" algn="l"/>
              </a:tabLst>
            </a:pPr>
            <a:r>
              <a:rPr lang="cs-CZ" sz="1800" dirty="0" smtClean="0">
                <a:solidFill>
                  <a:schemeClr val="tx1"/>
                </a:solidFill>
              </a:rPr>
              <a:t>Specifikace </a:t>
            </a:r>
            <a:r>
              <a:rPr lang="cs-CZ" sz="1800" dirty="0">
                <a:solidFill>
                  <a:schemeClr val="tx1"/>
                </a:solidFill>
              </a:rPr>
              <a:t>tvorby technických norem stavebních výrobků, normy pro navrhování (</a:t>
            </a:r>
            <a:r>
              <a:rPr lang="cs-CZ" sz="1800" dirty="0" err="1">
                <a:solidFill>
                  <a:schemeClr val="tx1"/>
                </a:solidFill>
              </a:rPr>
              <a:t>EC</a:t>
            </a:r>
            <a:r>
              <a:rPr lang="cs-CZ" sz="1800" dirty="0">
                <a:solidFill>
                  <a:schemeClr val="tx1"/>
                </a:solidFill>
              </a:rPr>
              <a:t>) 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  <a:buAutoNum type="arabicPlain" startAt="9"/>
              <a:tabLst>
                <a:tab pos="363538" algn="l"/>
              </a:tabLst>
            </a:pPr>
            <a:endParaRPr lang="cs-CZ" sz="1800" dirty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  <a:buAutoNum type="arabicPlain" startAt="10"/>
              <a:tabLst>
                <a:tab pos="363538" algn="l"/>
              </a:tabLst>
            </a:pPr>
            <a:r>
              <a:rPr lang="cs-CZ" sz="1800" dirty="0" smtClean="0">
                <a:solidFill>
                  <a:schemeClr val="tx1"/>
                </a:solidFill>
              </a:rPr>
              <a:t> Informační </a:t>
            </a:r>
            <a:r>
              <a:rPr lang="cs-CZ" sz="1800" dirty="0">
                <a:solidFill>
                  <a:schemeClr val="tx1"/>
                </a:solidFill>
              </a:rPr>
              <a:t>zdroje a koordinace posuzování shody stavebních výrobků 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  <a:buNone/>
              <a:tabLst>
                <a:tab pos="363538" algn="l"/>
              </a:tabLst>
            </a:pPr>
            <a:endParaRPr lang="cs-CZ" sz="1800" dirty="0">
              <a:solidFill>
                <a:schemeClr val="tx1"/>
              </a:solidFill>
            </a:endParaRPr>
          </a:p>
          <a:p>
            <a:pPr marL="261938" indent="-261938">
              <a:spcBef>
                <a:spcPts val="0"/>
              </a:spcBef>
              <a:buNone/>
              <a:tabLst>
                <a:tab pos="363538" algn="l"/>
              </a:tabLst>
            </a:pPr>
            <a:r>
              <a:rPr lang="cs-CZ" sz="1800" dirty="0">
                <a:solidFill>
                  <a:schemeClr val="tx1"/>
                </a:solidFill>
              </a:rPr>
              <a:t>11	</a:t>
            </a:r>
            <a:r>
              <a:rPr lang="cs-CZ" sz="1800" dirty="0" smtClean="0">
                <a:solidFill>
                  <a:schemeClr val="tx1"/>
                </a:solidFill>
              </a:rPr>
              <a:t> Nařízení </a:t>
            </a:r>
            <a:r>
              <a:rPr lang="cs-CZ" sz="1800" dirty="0">
                <a:solidFill>
                  <a:schemeClr val="tx1"/>
                </a:solidFill>
              </a:rPr>
              <a:t>Evropského parlamentu a Rady č. 305/2011 – přechod od </a:t>
            </a:r>
            <a:r>
              <a:rPr lang="cs-CZ" sz="1800" dirty="0" err="1">
                <a:solidFill>
                  <a:schemeClr val="tx1"/>
                </a:solidFill>
              </a:rPr>
              <a:t>CPD</a:t>
            </a:r>
            <a:r>
              <a:rPr lang="cs-CZ" sz="1800" dirty="0">
                <a:solidFill>
                  <a:schemeClr val="tx1"/>
                </a:solidFill>
              </a:rPr>
              <a:t> k </a:t>
            </a:r>
            <a:r>
              <a:rPr lang="cs-CZ" sz="1800" dirty="0" err="1">
                <a:solidFill>
                  <a:schemeClr val="tx1"/>
                </a:solidFill>
              </a:rPr>
              <a:t>CPR</a:t>
            </a:r>
            <a:r>
              <a:rPr lang="cs-CZ" sz="1800" dirty="0">
                <a:solidFill>
                  <a:schemeClr val="tx1"/>
                </a:solidFill>
              </a:rPr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449263" indent="-449263">
              <a:spcBef>
                <a:spcPts val="0"/>
              </a:spcBef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67943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>
            <a:solidFill>
              <a:schemeClr val="tx1">
                <a:lumMod val="65000"/>
                <a:lumOff val="3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>
            <a:solidFill>
              <a:schemeClr val="tx1">
                <a:lumMod val="65000"/>
                <a:lumOff val="35000"/>
              </a:schemeClr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882</Words>
  <Application>Microsoft Office PowerPoint</Application>
  <PresentationFormat>Předvádění na obrazovce (4:3)</PresentationFormat>
  <Paragraphs>365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Motiv systému Office</vt:lpstr>
      <vt:lpstr>1_Motiv systému Office</vt:lpstr>
      <vt:lpstr>2_Motiv systému Office</vt:lpstr>
      <vt:lpstr>Novinky v systému vzdělávání AAAO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SZÚ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Fait Petr</dc:creator>
  <cp:lastModifiedBy>Josef Šenk</cp:lastModifiedBy>
  <cp:revision>49</cp:revision>
  <dcterms:created xsi:type="dcterms:W3CDTF">2013-01-29T10:11:46Z</dcterms:created>
  <dcterms:modified xsi:type="dcterms:W3CDTF">2013-10-13T13:59:10Z</dcterms:modified>
</cp:coreProperties>
</file>