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4" r:id="rId14"/>
    <p:sldId id="275" r:id="rId15"/>
    <p:sldId id="276" r:id="rId16"/>
    <p:sldId id="271" r:id="rId17"/>
    <p:sldId id="273" r:id="rId18"/>
    <p:sldId id="272" r:id="rId19"/>
    <p:sldId id="277" r:id="rId20"/>
    <p:sldId id="278" r:id="rId21"/>
    <p:sldId id="279" r:id="rId22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8" autoAdjust="0"/>
    <p:restoredTop sz="94712" autoAdjust="0"/>
  </p:normalViewPr>
  <p:slideViewPr>
    <p:cSldViewPr snapToGrid="0">
      <p:cViewPr varScale="1">
        <p:scale>
          <a:sx n="108" d="100"/>
          <a:sy n="108" d="100"/>
        </p:scale>
        <p:origin x="-99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90515" cy="4968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002" y="1"/>
            <a:ext cx="2890514" cy="4968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8FB9E-7576-4BA1-90F9-173DB2B77A6C}" type="datetimeFigureOut">
              <a:rPr lang="cs-CZ" smtClean="0"/>
              <a:pPr/>
              <a:t>16.10.2013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817"/>
            <a:ext cx="2890515" cy="4968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002" y="9429817"/>
            <a:ext cx="2890514" cy="4968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42A3E5-977E-490B-9792-CD35285F2FC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5550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ABF946-6137-4146-936D-174E1B67AEAD}" type="datetimeFigureOut">
              <a:rPr lang="cs-CZ" smtClean="0"/>
              <a:pPr/>
              <a:t>16.10.2013</a:t>
            </a:fld>
            <a:endParaRPr lang="cs-CZ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1241425"/>
            <a:ext cx="44656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7959"/>
            <a:ext cx="533527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30092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3F96B1-8284-4325-B5F7-648F5D02725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9551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F96B1-8284-4325-B5F7-648F5D02725E}" type="slidenum">
              <a:rPr lang="cs-CZ" smtClean="0"/>
              <a:pPr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1050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50" y="685984"/>
            <a:ext cx="8160508" cy="1966061"/>
          </a:xfrm>
        </p:spPr>
        <p:txBody>
          <a:bodyPr anchor="b"/>
          <a:lstStyle>
            <a:lvl1pPr algn="l">
              <a:defRPr sz="6000">
                <a:solidFill>
                  <a:schemeClr val="accent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7376" y="2868658"/>
            <a:ext cx="8153678" cy="1065496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49522" y="5133172"/>
            <a:ext cx="2057400" cy="365125"/>
          </a:xfrm>
          <a:prstGeom prst="rect">
            <a:avLst/>
          </a:prstGeom>
        </p:spPr>
        <p:txBody>
          <a:bodyPr/>
          <a:lstStyle/>
          <a:p>
            <a:fld id="{E8E77CD4-925C-4ACB-896B-4F944BC82A38}" type="datetime1">
              <a:rPr lang="cs-CZ" smtClean="0"/>
              <a:pPr/>
              <a:t>16.10.2013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1FC8-00FD-45A0-8CF0-AAE57200B62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4118120"/>
            <a:ext cx="9144000" cy="27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81" t="13870" r="9096" b="11386"/>
          <a:stretch/>
        </p:blipFill>
        <p:spPr>
          <a:xfrm>
            <a:off x="533399" y="4344257"/>
            <a:ext cx="2578865" cy="2310543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2095500" y="4601720"/>
            <a:ext cx="569737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/>
            <a:r>
              <a:rPr lang="cs-CZ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ČESKÝ INSTITUT PRO AKREDITACI</a:t>
            </a:r>
          </a:p>
          <a:p>
            <a:pPr marL="0" indent="0" algn="ctr"/>
            <a:r>
              <a:rPr lang="cs-CZ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obecně prospěšná společnost</a:t>
            </a:r>
          </a:p>
          <a:p>
            <a:pPr marL="0" indent="0" algn="ctr"/>
            <a:endParaRPr lang="cs-CZ" sz="1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/>
            <a:r>
              <a:rPr lang="cs-CZ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"Accredo - dávám důvěru"</a:t>
            </a:r>
          </a:p>
          <a:p>
            <a:endParaRPr lang="cs-CZ" sz="1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7738281" y="4118120"/>
            <a:ext cx="1405719" cy="27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7738282" y="4118120"/>
            <a:ext cx="137326" cy="277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8049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451887"/>
            <a:ext cx="2057400" cy="365125"/>
          </a:xfrm>
          <a:prstGeom prst="rect">
            <a:avLst/>
          </a:prstGeom>
        </p:spPr>
        <p:txBody>
          <a:bodyPr/>
          <a:lstStyle/>
          <a:p>
            <a:fld id="{865D0115-A90D-4958-9409-6E141E79694B}" type="datetime1">
              <a:rPr lang="cs-CZ" smtClean="0"/>
              <a:pPr/>
              <a:t>16.10.2013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1FC8-00FD-45A0-8CF0-AAE57200B6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1634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51887"/>
            <a:ext cx="2057400" cy="365125"/>
          </a:xfrm>
          <a:prstGeom prst="rect">
            <a:avLst/>
          </a:prstGeom>
        </p:spPr>
        <p:txBody>
          <a:bodyPr/>
          <a:lstStyle/>
          <a:p>
            <a:fld id="{BC911FE0-DED5-4487-9DE1-496DABB554CA}" type="datetime1">
              <a:rPr lang="cs-CZ" smtClean="0"/>
              <a:pPr/>
              <a:t>16.10.2013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1FC8-00FD-45A0-8CF0-AAE57200B6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9171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51887"/>
            <a:ext cx="2057400" cy="365125"/>
          </a:xfrm>
          <a:prstGeom prst="rect">
            <a:avLst/>
          </a:prstGeom>
        </p:spPr>
        <p:txBody>
          <a:bodyPr/>
          <a:lstStyle/>
          <a:p>
            <a:fld id="{95D12DB7-A0BB-4A8A-9A72-97A7189C0506}" type="datetime1">
              <a:rPr lang="cs-CZ" smtClean="0"/>
              <a:pPr/>
              <a:t>16.10.2013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1FC8-00FD-45A0-8CF0-AAE57200B6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277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804863" indent="-347663">
              <a:buSzPct val="100000"/>
              <a:buFont typeface="Arial" panose="020B0604020202020204" pitchFamily="34" charset="0"/>
              <a:buChar char="-"/>
              <a:defRPr/>
            </a:lvl2pPr>
            <a:lvl3pPr marL="1350963" indent="-368300"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51887"/>
            <a:ext cx="2057400" cy="365125"/>
          </a:xfrm>
          <a:prstGeom prst="rect">
            <a:avLst/>
          </a:prstGeom>
        </p:spPr>
        <p:txBody>
          <a:bodyPr/>
          <a:lstStyle/>
          <a:p>
            <a:fld id="{9F002C53-1C3F-4B62-9703-1B69E095918F}" type="datetime1">
              <a:rPr lang="cs-CZ" smtClean="0"/>
              <a:pPr/>
              <a:t>16.10.2013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1FC8-00FD-45A0-8CF0-AAE57200B6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16271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jednobarev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281FC8-00FD-45A0-8CF0-AAE57200B62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28650" y="1588994"/>
            <a:ext cx="7886700" cy="458796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 marL="804863" indent="-347663">
              <a:buSzPct val="100000"/>
              <a:buFont typeface="Arial" panose="020B0604020202020204" pitchFamily="34" charset="0"/>
              <a:buChar char="-"/>
              <a:defRPr>
                <a:solidFill>
                  <a:schemeClr val="tx1"/>
                </a:solidFill>
              </a:defRPr>
            </a:lvl2pPr>
            <a:lvl3pPr marL="1350963" indent="-368300"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34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2497540"/>
            <a:ext cx="7886700" cy="2064936"/>
          </a:xfrm>
        </p:spPr>
        <p:txBody>
          <a:bodyPr anchor="b"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51887"/>
            <a:ext cx="2057400" cy="365125"/>
          </a:xfrm>
          <a:prstGeom prst="rect">
            <a:avLst/>
          </a:prstGeom>
        </p:spPr>
        <p:txBody>
          <a:bodyPr/>
          <a:lstStyle/>
          <a:p>
            <a:fld id="{7CD852FC-1B5A-4CF3-85C3-96D6E5DA85E8}" type="datetime1">
              <a:rPr lang="cs-CZ" smtClean="0"/>
              <a:pPr/>
              <a:t>16.10.2013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1FC8-00FD-45A0-8CF0-AAE57200B6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939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451887"/>
            <a:ext cx="2057400" cy="365125"/>
          </a:xfrm>
          <a:prstGeom prst="rect">
            <a:avLst/>
          </a:prstGeom>
        </p:spPr>
        <p:txBody>
          <a:bodyPr/>
          <a:lstStyle/>
          <a:p>
            <a:fld id="{08B0CF2C-B7E2-4CBB-B795-CDF95A1ABFD9}" type="datetime1">
              <a:rPr lang="cs-CZ" smtClean="0"/>
              <a:pPr/>
              <a:t>16.10.2013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1FC8-00FD-45A0-8CF0-AAE57200B6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3512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451887"/>
            <a:ext cx="2057400" cy="365125"/>
          </a:xfrm>
          <a:prstGeom prst="rect">
            <a:avLst/>
          </a:prstGeom>
        </p:spPr>
        <p:txBody>
          <a:bodyPr/>
          <a:lstStyle/>
          <a:p>
            <a:fld id="{0AB072D9-DAFF-4DC9-9E12-796E588E8B87}" type="datetime1">
              <a:rPr lang="cs-CZ" smtClean="0"/>
              <a:pPr/>
              <a:t>16.10.2013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1FC8-00FD-45A0-8CF0-AAE57200B6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926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451887"/>
            <a:ext cx="2057400" cy="365125"/>
          </a:xfrm>
          <a:prstGeom prst="rect">
            <a:avLst/>
          </a:prstGeom>
        </p:spPr>
        <p:txBody>
          <a:bodyPr/>
          <a:lstStyle/>
          <a:p>
            <a:fld id="{217F7C9A-87AC-4B69-918C-B684876A03E3}" type="datetime1">
              <a:rPr lang="cs-CZ" smtClean="0"/>
              <a:pPr/>
              <a:t>16.10.2013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1FC8-00FD-45A0-8CF0-AAE57200B6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0374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451887"/>
            <a:ext cx="2057400" cy="365125"/>
          </a:xfrm>
          <a:prstGeom prst="rect">
            <a:avLst/>
          </a:prstGeom>
        </p:spPr>
        <p:txBody>
          <a:bodyPr/>
          <a:lstStyle/>
          <a:p>
            <a:fld id="{3CD941A2-C86F-4F75-8443-8FA5F08B04EB}" type="datetime1">
              <a:rPr lang="cs-CZ" smtClean="0"/>
              <a:pPr/>
              <a:t>16.10.2013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1FC8-00FD-45A0-8CF0-AAE57200B6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9977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451887"/>
            <a:ext cx="2057400" cy="365125"/>
          </a:xfrm>
          <a:prstGeom prst="rect">
            <a:avLst/>
          </a:prstGeom>
        </p:spPr>
        <p:txBody>
          <a:bodyPr/>
          <a:lstStyle/>
          <a:p>
            <a:fld id="{4E855574-FE11-4D5D-9286-49134B1D3826}" type="datetime1">
              <a:rPr lang="cs-CZ" smtClean="0"/>
              <a:pPr/>
              <a:t>16.10.2013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1FC8-00FD-45A0-8CF0-AAE57200B6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8368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88994"/>
            <a:ext cx="7886700" cy="45879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39849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0"/>
            <a:ext cx="7004050" cy="13984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6356351"/>
            <a:ext cx="7738281" cy="5016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0" name="Rectangle 9"/>
          <p:cNvSpPr/>
          <p:nvPr/>
        </p:nvSpPr>
        <p:spPr>
          <a:xfrm>
            <a:off x="7738281" y="6356351"/>
            <a:ext cx="1405719" cy="50164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156" y="643823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52435" y="6438239"/>
            <a:ext cx="654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39281FC8-00FD-45A0-8CF0-AAE57200B62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Footer Placeholder 4"/>
          <p:cNvSpPr txBox="1">
            <a:spLocks/>
          </p:cNvSpPr>
          <p:nvPr/>
        </p:nvSpPr>
        <p:spPr>
          <a:xfrm>
            <a:off x="628649" y="6438239"/>
            <a:ext cx="38051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400" kern="1200" cap="all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Český institut pro akreditaci</a:t>
            </a:r>
            <a:endParaRPr lang="cs-CZ" sz="1400" kern="1200" dirty="0" smtClean="0">
              <a:solidFill>
                <a:schemeClr val="bg2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  <a:p>
            <a:pPr algn="l"/>
            <a:r>
              <a:rPr lang="cs-CZ" sz="1400" kern="1200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obecně prospěšná společnost</a:t>
            </a:r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738282" y="6356351"/>
            <a:ext cx="137326" cy="5016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81" t="13870" r="9096" b="11386"/>
          <a:stretch/>
        </p:blipFill>
        <p:spPr>
          <a:xfrm>
            <a:off x="7688954" y="139701"/>
            <a:ext cx="1289433" cy="1155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443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bg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450850" indent="-45085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 3" panose="05040102010807070707" pitchFamily="18" charset="2"/>
        <a:buChar char=""/>
        <a:defRPr sz="3000" kern="120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1pPr>
      <a:lvl2pPr marL="804863" indent="-347663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Arial" panose="020B0604020202020204" pitchFamily="34" charset="0"/>
        <a:buChar char="-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350963" indent="-3683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Wingdings 3" panose="05040102010807070707" pitchFamily="18" charset="2"/>
        <a:buChar char="r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Wingdings 3" panose="05040102010807070707" pitchFamily="18" charset="2"/>
        <a:buChar char="r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Wingdings 3" panose="05040102010807070707" pitchFamily="18" charset="2"/>
        <a:buChar char="r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5" userDrawn="1">
          <p15:clr>
            <a:srgbClr val="F26B43"/>
          </p15:clr>
        </p15:guide>
        <p15:guide id="3" pos="560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Veřejnoprávní smlouva </a:t>
            </a:r>
            <a:r>
              <a:rPr lang="cs-CZ" b="1" dirty="0"/>
              <a:t>o akreditaci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JUDr. Soběslav Hlinka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46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2950" y="548640"/>
            <a:ext cx="6595110" cy="100987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10 </a:t>
            </a:r>
            <a:r>
              <a:rPr lang="cs-CZ" dirty="0"/>
              <a:t>Očekávání a realita</a:t>
            </a:r>
            <a:br>
              <a:rPr lang="cs-CZ" dirty="0"/>
            </a:b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Očekávané </a:t>
            </a:r>
            <a:r>
              <a:rPr lang="cs-CZ" dirty="0"/>
              <a:t>důsledky uplatnění smluvního režimu ve věcech akreditace:</a:t>
            </a:r>
          </a:p>
          <a:p>
            <a:pPr lvl="1"/>
            <a:r>
              <a:rPr lang="cs-CZ" dirty="0" smtClean="0"/>
              <a:t>zvýšení </a:t>
            </a:r>
            <a:r>
              <a:rPr lang="cs-CZ" dirty="0"/>
              <a:t>operativnosti běžného styku akreditačního orgánu a subjektu</a:t>
            </a:r>
          </a:p>
          <a:p>
            <a:pPr lvl="1"/>
            <a:r>
              <a:rPr lang="cs-CZ" dirty="0" smtClean="0"/>
              <a:t>zjednodušení </a:t>
            </a:r>
            <a:r>
              <a:rPr lang="cs-CZ" dirty="0"/>
              <a:t>administrativy, včetně agendy související s úhradou nákladů</a:t>
            </a:r>
          </a:p>
          <a:p>
            <a:r>
              <a:rPr lang="cs-CZ" dirty="0" smtClean="0"/>
              <a:t>Náročnost </a:t>
            </a:r>
            <a:r>
              <a:rPr lang="cs-CZ" dirty="0"/>
              <a:t>hodnocení je při uplatnění smluvního režimu shodná s náročností hodnocení při rozhodování o žádostech</a:t>
            </a:r>
          </a:p>
          <a:p>
            <a:r>
              <a:rPr lang="cs-CZ" dirty="0" smtClean="0"/>
              <a:t>VSP </a:t>
            </a:r>
            <a:r>
              <a:rPr lang="cs-CZ" dirty="0"/>
              <a:t>upravuje jak udělení (rozšíření, prodloužení platnosti) akreditace, tak dozor</a:t>
            </a:r>
          </a:p>
          <a:p>
            <a:endParaRPr lang="cs-CZ" dirty="0"/>
          </a:p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1FC8-00FD-45A0-8CF0-AAE57200B62C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057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11 </a:t>
            </a:r>
            <a:r>
              <a:rPr lang="cs-CZ" sz="3600" dirty="0"/>
              <a:t>Co bude při akreditaci na základě VPS </a:t>
            </a:r>
            <a:r>
              <a:rPr lang="cs-CZ" sz="3600" b="1" dirty="0"/>
              <a:t>obdobné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Průběh posuzování, včetně lhůt</a:t>
            </a:r>
          </a:p>
          <a:p>
            <a:r>
              <a:rPr lang="cs-CZ" sz="3600" dirty="0" smtClean="0"/>
              <a:t>Vydání </a:t>
            </a:r>
            <a:r>
              <a:rPr lang="cs-CZ" sz="3600" dirty="0"/>
              <a:t>OA </a:t>
            </a:r>
            <a:r>
              <a:rPr lang="cs-CZ" sz="3600" dirty="0" smtClean="0"/>
              <a:t>– stejné náležitosti</a:t>
            </a:r>
          </a:p>
          <a:p>
            <a:pPr marL="360000" indent="0"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(</a:t>
            </a:r>
            <a:r>
              <a:rPr lang="cs-CZ" sz="2800" dirty="0">
                <a:solidFill>
                  <a:schemeClr val="tx1"/>
                </a:solidFill>
              </a:rPr>
              <a:t>jinak bude řešeno odmítnutí vydat </a:t>
            </a:r>
            <a:r>
              <a:rPr lang="cs-CZ" sz="2800" dirty="0" smtClean="0">
                <a:solidFill>
                  <a:schemeClr val="tx1"/>
                </a:solidFill>
              </a:rPr>
              <a:t>OA – pouze sdělení)</a:t>
            </a:r>
            <a:endParaRPr lang="cs-CZ" sz="2800" dirty="0">
              <a:solidFill>
                <a:schemeClr val="tx1"/>
              </a:solidFill>
            </a:endParaRPr>
          </a:p>
          <a:p>
            <a:r>
              <a:rPr lang="cs-CZ" sz="3600" dirty="0" smtClean="0"/>
              <a:t>Výše úhrady za plnění </a:t>
            </a:r>
          </a:p>
          <a:p>
            <a:pPr marL="360000" indent="0"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(nebudou se však vydávat rozhodnutí o nákladech řízení – ale pouze doklady – stanovení zálohy + vyúčtování)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1FC8-00FD-45A0-8CF0-AAE57200B62C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078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12 </a:t>
            </a:r>
            <a:r>
              <a:rPr lang="cs-CZ" sz="3600" dirty="0"/>
              <a:t>Co bude při akreditaci na základě VPS řešeno </a:t>
            </a:r>
            <a:r>
              <a:rPr lang="cs-CZ" sz="3600" b="1" dirty="0"/>
              <a:t>rozdílně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jednání o uzavření VPS (místo podání žádosti o akreditaci</a:t>
            </a:r>
            <a:r>
              <a:rPr lang="cs-CZ" dirty="0" smtClean="0"/>
              <a:t>) </a:t>
            </a:r>
          </a:p>
          <a:p>
            <a:r>
              <a:rPr lang="cs-CZ" dirty="0" smtClean="0"/>
              <a:t> zahájeno na základě výzvy k uzavření VPS (obdobné náležitosti jako žádost o akreditaci)</a:t>
            </a:r>
            <a:endParaRPr lang="cs-CZ" dirty="0"/>
          </a:p>
          <a:p>
            <a:r>
              <a:rPr lang="cs-CZ" dirty="0" smtClean="0"/>
              <a:t>řešení námitek proti odmítnutí udělit akreditaci</a:t>
            </a:r>
            <a:r>
              <a:rPr lang="cs-CZ" dirty="0"/>
              <a:t> </a:t>
            </a:r>
            <a:endParaRPr lang="cs-CZ" dirty="0" smtClean="0"/>
          </a:p>
          <a:p>
            <a:r>
              <a:rPr lang="cs-CZ" dirty="0" smtClean="0"/>
              <a:t>pokud AO námitkám nevyhoví, může subjekt podat návrh MPO o rozhodnutí sporu z VPS</a:t>
            </a:r>
          </a:p>
          <a:p>
            <a:r>
              <a:rPr lang="cs-CZ" dirty="0" smtClean="0"/>
              <a:t>zjednodušení doručování písemností</a:t>
            </a:r>
          </a:p>
          <a:p>
            <a:r>
              <a:rPr lang="cs-CZ" dirty="0" smtClean="0"/>
              <a:t>výpověď a zrušení VPS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1FC8-00FD-45A0-8CF0-AAE57200B62C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149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13 Připravené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Vzory VPS o akreditaci</a:t>
            </a:r>
          </a:p>
          <a:p>
            <a:pPr lvl="1"/>
            <a:r>
              <a:rPr lang="cs-CZ" dirty="0" smtClean="0"/>
              <a:t>tři</a:t>
            </a:r>
            <a:r>
              <a:rPr lang="cs-CZ" dirty="0"/>
              <a:t>: udělení akreditace, rozšíření rozsahu, prodloužení platnosti</a:t>
            </a:r>
          </a:p>
          <a:p>
            <a:r>
              <a:rPr lang="cs-CZ" dirty="0" smtClean="0"/>
              <a:t>Výzva k uzavření VPS</a:t>
            </a:r>
          </a:p>
          <a:p>
            <a:r>
              <a:rPr lang="cs-CZ" dirty="0"/>
              <a:t>Návod na podání výzvy k uzavření veřejnoprávní </a:t>
            </a:r>
            <a:r>
              <a:rPr lang="cs-CZ" dirty="0" smtClean="0"/>
              <a:t>smlouvy</a:t>
            </a:r>
          </a:p>
          <a:p>
            <a:r>
              <a:rPr lang="cs-CZ" dirty="0"/>
              <a:t>Změnový list 01/14 k MPA </a:t>
            </a:r>
            <a:r>
              <a:rPr lang="cs-CZ" dirty="0" smtClean="0"/>
              <a:t>00-01-13</a:t>
            </a:r>
          </a:p>
          <a:p>
            <a:pPr lvl="1"/>
            <a:r>
              <a:rPr lang="cs-CZ" dirty="0"/>
              <a:t>u</a:t>
            </a:r>
            <a:r>
              <a:rPr lang="cs-CZ" dirty="0" smtClean="0"/>
              <a:t>pravuje odchylky od obecné úpravy </a:t>
            </a:r>
          </a:p>
          <a:p>
            <a:pPr lvl="1"/>
            <a:r>
              <a:rPr lang="cs-CZ" dirty="0" smtClean="0"/>
              <a:t>bude předmětem veřejného připomínkového řízení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1FC8-00FD-45A0-8CF0-AAE57200B62C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12692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14  Další postup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Předložení návrhů k vyjádření MPO</a:t>
            </a:r>
          </a:p>
          <a:p>
            <a:r>
              <a:rPr lang="cs-CZ" dirty="0" smtClean="0"/>
              <a:t>Veřejné připomínkové řízení ke Změnovému listu </a:t>
            </a:r>
            <a:r>
              <a:rPr lang="cs-CZ" dirty="0"/>
              <a:t>01/14 k MPA </a:t>
            </a:r>
            <a:r>
              <a:rPr lang="cs-CZ" dirty="0" smtClean="0"/>
              <a:t>00-01-13</a:t>
            </a:r>
          </a:p>
          <a:p>
            <a:r>
              <a:rPr lang="cs-CZ" dirty="0" smtClean="0"/>
              <a:t>Zpracování konečných dokumentů na základě výsledků projednání</a:t>
            </a:r>
          </a:p>
          <a:p>
            <a:r>
              <a:rPr lang="cs-CZ" dirty="0" smtClean="0"/>
              <a:t>Prezentace veřejnosti</a:t>
            </a:r>
          </a:p>
          <a:p>
            <a:r>
              <a:rPr lang="cs-CZ" dirty="0" smtClean="0"/>
              <a:t>Zavedení možnosti akreditace na základě veřejnoprávní smlouvy – k 1.1.2014</a:t>
            </a:r>
          </a:p>
          <a:p>
            <a:r>
              <a:rPr lang="cs-CZ" dirty="0" smtClean="0"/>
              <a:t>Přezkoumání, příp. korekce – k 30.6.2014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1FC8-00FD-45A0-8CF0-AAE57200B62C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46322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15 </a:t>
            </a:r>
            <a:r>
              <a:rPr lang="cs-CZ" dirty="0"/>
              <a:t>Uzavření VPS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Jednání o </a:t>
            </a:r>
            <a:r>
              <a:rPr lang="cs-CZ" dirty="0"/>
              <a:t>uzavření VPS </a:t>
            </a:r>
            <a:r>
              <a:rPr lang="cs-CZ" dirty="0" smtClean="0"/>
              <a:t>bude zahájeno na základě výzvy podané zájemcem</a:t>
            </a:r>
          </a:p>
          <a:p>
            <a:pPr lvl="1"/>
            <a:r>
              <a:rPr lang="cs-CZ" dirty="0" smtClean="0"/>
              <a:t>Formulář obdobný žádosti o udělení akreditace (bude ke stažení na webu ČIA)</a:t>
            </a:r>
          </a:p>
          <a:p>
            <a:pPr lvl="1"/>
            <a:r>
              <a:rPr lang="cs-CZ" dirty="0"/>
              <a:t>Návod na podání výzvy k uzavření veřejnoprávní </a:t>
            </a:r>
            <a:r>
              <a:rPr lang="cs-CZ" dirty="0" smtClean="0"/>
              <a:t>smlouvy</a:t>
            </a:r>
          </a:p>
          <a:p>
            <a:r>
              <a:rPr lang="cs-CZ" dirty="0" smtClean="0"/>
              <a:t>Zájemce musí s výzvou předložit požadované dokumenty a informace</a:t>
            </a:r>
          </a:p>
          <a:p>
            <a:r>
              <a:rPr lang="cs-CZ" dirty="0" smtClean="0"/>
              <a:t>ČIA </a:t>
            </a:r>
            <a:r>
              <a:rPr lang="cs-CZ" dirty="0"/>
              <a:t>zpracuje </a:t>
            </a:r>
            <a:r>
              <a:rPr lang="cs-CZ" dirty="0" smtClean="0"/>
              <a:t>návrh </a:t>
            </a:r>
            <a:r>
              <a:rPr lang="cs-CZ" dirty="0"/>
              <a:t>VPS s využitím </a:t>
            </a:r>
            <a:r>
              <a:rPr lang="cs-CZ" dirty="0" smtClean="0"/>
              <a:t>zpracovaného vzoru</a:t>
            </a:r>
          </a:p>
          <a:p>
            <a:r>
              <a:rPr lang="cs-CZ" dirty="0"/>
              <a:t>Pokud zájemce předloží „svůj“ návrh smlouvy, ČIA zpracuje protinávrh s využitím vzoru </a:t>
            </a:r>
            <a:r>
              <a:rPr lang="cs-CZ" dirty="0" smtClean="0"/>
              <a:t>ČIA </a:t>
            </a:r>
          </a:p>
          <a:p>
            <a:pPr marL="450850" lvl="1" indent="-450850">
              <a:spcBef>
                <a:spcPts val="1000"/>
              </a:spcBef>
              <a:buSzPct val="80000"/>
              <a:buFont typeface="Wingdings 3" panose="05040102010807070707" pitchFamily="18" charset="2"/>
              <a:buChar char=""/>
            </a:pPr>
            <a:r>
              <a:rPr lang="cs-CZ" sz="3000" dirty="0">
                <a:solidFill>
                  <a:srgbClr val="FF0000"/>
                </a:solidFill>
              </a:rPr>
              <a:t>Nebude-li VPS uzavřena do 30 dnů, lze podat žádost </a:t>
            </a:r>
            <a:r>
              <a:rPr lang="cs-CZ" sz="3000" dirty="0" smtClean="0">
                <a:solidFill>
                  <a:srgbClr val="FF0000"/>
                </a:solidFill>
              </a:rPr>
              <a:t>o udělení akreditace (správní řízení)</a:t>
            </a:r>
            <a:endParaRPr lang="cs-CZ" sz="3000" dirty="0">
              <a:solidFill>
                <a:srgbClr val="FF000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1FC8-00FD-45A0-8CF0-AAE57200B62C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57714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16 Obsah VPS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Identifikační údaje ČIA a zájemce o akreditaci</a:t>
            </a:r>
          </a:p>
          <a:p>
            <a:r>
              <a:rPr lang="cs-CZ" dirty="0" smtClean="0"/>
              <a:t>Čl. 1 – Předmět smlouvy:</a:t>
            </a:r>
          </a:p>
          <a:p>
            <a:pPr lvl="1"/>
            <a:r>
              <a:rPr lang="cs-CZ" dirty="0" smtClean="0"/>
              <a:t>posouzení, zda zájemce o akreditaci plní  akreditační požadavky</a:t>
            </a:r>
          </a:p>
          <a:p>
            <a:pPr lvl="1"/>
            <a:r>
              <a:rPr lang="cs-CZ" dirty="0" smtClean="0"/>
              <a:t>následné prověřování – dozor (PDN, MDA)</a:t>
            </a:r>
          </a:p>
          <a:p>
            <a:pPr lvl="1"/>
            <a:r>
              <a:rPr lang="cs-CZ" dirty="0" smtClean="0"/>
              <a:t>vymezení rozsahu akreditace – příloha A smlouvy</a:t>
            </a:r>
          </a:p>
          <a:p>
            <a:pPr lvl="1"/>
            <a:r>
              <a:rPr lang="cs-CZ" dirty="0" smtClean="0"/>
              <a:t>doklady o právní subjektivitě a oprávnění provozovat činnosti – příloha B</a:t>
            </a:r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1FC8-00FD-45A0-8CF0-AAE57200B62C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700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17 Obsah VPS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Čl. </a:t>
            </a:r>
            <a:r>
              <a:rPr lang="cs-CZ" dirty="0" smtClean="0"/>
              <a:t>2 – Provádění a výsledky posouzení a dozoru:</a:t>
            </a:r>
          </a:p>
          <a:p>
            <a:pPr lvl="1"/>
            <a:r>
              <a:rPr lang="cs-CZ" dirty="0" smtClean="0"/>
              <a:t>Odkaz na příslušné články MPA 00-01-13</a:t>
            </a:r>
          </a:p>
          <a:p>
            <a:pPr lvl="1"/>
            <a:r>
              <a:rPr lang="cs-CZ" dirty="0" smtClean="0"/>
              <a:t>Podklad posouzení: dokumenty a informace uvedené v příloze C</a:t>
            </a:r>
          </a:p>
          <a:p>
            <a:pPr lvl="1"/>
            <a:r>
              <a:rPr lang="cs-CZ" dirty="0" smtClean="0"/>
              <a:t>Splnění akreditačních požadavků – udělení akreditace + vydání osvědčení o akreditaci</a:t>
            </a:r>
          </a:p>
          <a:p>
            <a:pPr lvl="1"/>
            <a:r>
              <a:rPr lang="cs-CZ" dirty="0" smtClean="0"/>
              <a:t>Neplnění </a:t>
            </a:r>
            <a:r>
              <a:rPr lang="cs-CZ" dirty="0"/>
              <a:t>akreditačních požadavků </a:t>
            </a:r>
            <a:r>
              <a:rPr lang="cs-CZ" dirty="0" smtClean="0"/>
              <a:t>– sdělení o odmítnutí udělení akreditace</a:t>
            </a:r>
          </a:p>
          <a:p>
            <a:pPr lvl="1"/>
            <a:r>
              <a:rPr lang="cs-CZ" dirty="0" smtClean="0"/>
              <a:t>Možnost podání námitek – nevyhoví-li ČIA, možnost podání návrhu na sporné řízení u MPO</a:t>
            </a:r>
          </a:p>
          <a:p>
            <a:pPr lvl="1"/>
            <a:r>
              <a:rPr lang="cs-CZ" dirty="0" smtClean="0"/>
              <a:t>Při dozoru neplnění AP – ČIA zahájí správní řízení o pozastavení akreditace atd.</a:t>
            </a: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1FC8-00FD-45A0-8CF0-AAE57200B62C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69511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18 </a:t>
            </a:r>
            <a:r>
              <a:rPr lang="cs-CZ" dirty="0"/>
              <a:t>Obsah VPS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Čl. 3 – Doba a místo plnění</a:t>
            </a:r>
          </a:p>
          <a:p>
            <a:r>
              <a:rPr lang="cs-CZ" dirty="0" smtClean="0"/>
              <a:t>Čl. 4 – Posuzovatelé a kontaktní osoby</a:t>
            </a:r>
          </a:p>
          <a:p>
            <a:r>
              <a:rPr lang="cs-CZ" dirty="0" smtClean="0"/>
              <a:t>Čl. 5 – Úhrady za </a:t>
            </a:r>
            <a:r>
              <a:rPr lang="cs-CZ" dirty="0" smtClean="0"/>
              <a:t>plnění</a:t>
            </a:r>
          </a:p>
          <a:p>
            <a:pPr lvl="1"/>
            <a:r>
              <a:rPr lang="cs-CZ" dirty="0"/>
              <a:t>Způsob a výše úhrad obdobné jako v SŘ (stanovení zálohy a vyúčtování; hotové výdaje)</a:t>
            </a:r>
          </a:p>
          <a:p>
            <a:pPr lvl="1"/>
            <a:r>
              <a:rPr lang="cs-CZ" dirty="0"/>
              <a:t>Jiné doklady (ne rozhodnutí)</a:t>
            </a:r>
          </a:p>
          <a:p>
            <a:r>
              <a:rPr lang="cs-CZ" dirty="0" smtClean="0"/>
              <a:t>Čl. 6 - Doručování</a:t>
            </a:r>
            <a:endParaRPr lang="cs-CZ" dirty="0" smtClean="0"/>
          </a:p>
          <a:p>
            <a:pPr lvl="1"/>
            <a:r>
              <a:rPr lang="cs-CZ" dirty="0" smtClean="0"/>
              <a:t>Stanovení volnějších pravidel pro styk účastníků smlouvy</a:t>
            </a:r>
          </a:p>
          <a:p>
            <a:pPr lvl="1"/>
            <a:r>
              <a:rPr lang="cs-CZ" dirty="0" smtClean="0"/>
              <a:t>U důležitých písemností stejné požadavky na doručování jako ve správním řízení</a:t>
            </a:r>
            <a:endParaRPr lang="cs-CZ" dirty="0"/>
          </a:p>
          <a:p>
            <a:r>
              <a:rPr lang="cs-CZ" dirty="0"/>
              <a:t>Čl. 7 Oznamovací povinnost</a:t>
            </a:r>
          </a:p>
          <a:p>
            <a:pPr lvl="1"/>
            <a:r>
              <a:rPr lang="cs-CZ" dirty="0"/>
              <a:t>Platí pro změny skutečností na obou stranách </a:t>
            </a:r>
            <a:r>
              <a:rPr lang="cs-CZ" dirty="0" smtClean="0"/>
              <a:t>VPS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1FC8-00FD-45A0-8CF0-AAE57200B62C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12575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19 Obsah VPS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Čl. 8 Výpověď a zrušení smlouvy</a:t>
            </a:r>
            <a:endParaRPr lang="cs-CZ" dirty="0"/>
          </a:p>
          <a:p>
            <a:pPr lvl="1"/>
            <a:r>
              <a:rPr lang="cs-CZ" dirty="0" smtClean="0"/>
              <a:t>Vypovědět VPS může jen ČIA </a:t>
            </a:r>
          </a:p>
          <a:p>
            <a:pPr lvl="2"/>
            <a:r>
              <a:rPr lang="cs-CZ" dirty="0"/>
              <a:t>Prodlení s placením úhrady</a:t>
            </a:r>
          </a:p>
          <a:p>
            <a:pPr lvl="2"/>
            <a:r>
              <a:rPr lang="cs-CZ" dirty="0"/>
              <a:t>Neposkytnutí relevantních dokumentů nebo informací</a:t>
            </a:r>
          </a:p>
          <a:p>
            <a:pPr lvl="2"/>
            <a:r>
              <a:rPr lang="cs-CZ" dirty="0"/>
              <a:t>Neposkytnutí součinnosti</a:t>
            </a:r>
          </a:p>
          <a:p>
            <a:pPr lvl="2"/>
            <a:r>
              <a:rPr lang="cs-CZ" dirty="0"/>
              <a:t>Nemožnost provést posouzení či dozor z viny zájemce</a:t>
            </a:r>
          </a:p>
          <a:p>
            <a:pPr lvl="2"/>
            <a:r>
              <a:rPr lang="cs-CZ" dirty="0"/>
              <a:t>Pozbude-li zájemce oprávnění k výkonu </a:t>
            </a:r>
            <a:r>
              <a:rPr lang="cs-CZ" dirty="0" smtClean="0"/>
              <a:t>činností</a:t>
            </a:r>
            <a:endParaRPr lang="cs-CZ" dirty="0"/>
          </a:p>
          <a:p>
            <a:pPr lvl="1"/>
            <a:r>
              <a:rPr lang="cs-CZ" dirty="0" smtClean="0"/>
              <a:t>Zájemce/akreditovaný subjekt má právo podat návrh na zrušení smlouvy</a:t>
            </a:r>
          </a:p>
          <a:p>
            <a:pPr lvl="1"/>
            <a:r>
              <a:rPr lang="cs-CZ" dirty="0" smtClean="0"/>
              <a:t>ČIA vyúčtuje úhradu nákladů spojených s posouzením/dozorem ke dni zániku smlouvy</a:t>
            </a:r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1FC8-00FD-45A0-8CF0-AAE57200B62C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1332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2 Správní řád – obecná charakteristika</a:t>
            </a:r>
            <a:endParaRPr lang="cs-CZ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ákladní procesní předpis v oblasti veřejné správy</a:t>
            </a:r>
          </a:p>
          <a:p>
            <a:r>
              <a:rPr lang="cs-CZ" dirty="0"/>
              <a:t>U</a:t>
            </a:r>
            <a:r>
              <a:rPr lang="cs-CZ" dirty="0" smtClean="0"/>
              <a:t>pravuje postup orgánů výkonné moci, ale i jiných právnických nebo fyzických osob, pokud vykonávají působnost v oblasti veřejné správy</a:t>
            </a:r>
          </a:p>
          <a:p>
            <a:r>
              <a:rPr lang="cs-CZ" dirty="0"/>
              <a:t>P</a:t>
            </a:r>
            <a:r>
              <a:rPr lang="cs-CZ" dirty="0" smtClean="0"/>
              <a:t>odle správního řádu se postupuje, nestanoví-li zvláštní zákon jiný postup (subsidiarita správního řádu platí i pro ustanovení o veřejnoprávní smlouvě)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1FC8-00FD-45A0-8CF0-AAE57200B62C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636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20  Společná a závěrečná ustanovení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Možnost měnit smlouvu dodatky</a:t>
            </a:r>
          </a:p>
          <a:p>
            <a:r>
              <a:rPr lang="cs-CZ" dirty="0" smtClean="0"/>
              <a:t>Co není upraveno VPS, řídí se podpůrně správním řádem</a:t>
            </a:r>
          </a:p>
          <a:p>
            <a:r>
              <a:rPr lang="cs-CZ" dirty="0" smtClean="0"/>
              <a:t>Dvě vyhotovení VPS</a:t>
            </a:r>
          </a:p>
          <a:p>
            <a:r>
              <a:rPr lang="cs-CZ" dirty="0" smtClean="0"/>
              <a:t>Smlouva se uzavírá na dobu platnosti OA (při odmítnutí udělit akreditaci, na dobu potřebnou dosaženou k jejímu účelu)</a:t>
            </a:r>
          </a:p>
          <a:p>
            <a:r>
              <a:rPr lang="cs-CZ" sz="2400" dirty="0" smtClean="0"/>
              <a:t>Přílohy A – D (rozsah akreditace, doklady o právní subjektivitě a oprávnění vykonávat činnost, seznam dokumentů a informací, které má zájemce předložit, seznam prostor, v nichž proběhne posouzení na místě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1FC8-00FD-45A0-8CF0-AAE57200B62C}" type="slidenum">
              <a:rPr lang="cs-CZ" smtClean="0"/>
              <a:pPr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55314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Veřejnoprávní smlouva o akreditaci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	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		</a:t>
            </a:r>
            <a:r>
              <a:rPr lang="cs-CZ" dirty="0" smtClean="0">
                <a:solidFill>
                  <a:schemeClr val="tx1"/>
                </a:solidFill>
              </a:rPr>
              <a:t>Děkuji za pozornost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1FC8-00FD-45A0-8CF0-AAE57200B62C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5546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3 </a:t>
            </a:r>
            <a:r>
              <a:rPr lang="cs-CZ" sz="3600" dirty="0"/>
              <a:t>Správní řád (SŘ) – základní členění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u="sng" dirty="0" smtClean="0"/>
              <a:t>Části SŘ důležité z hlediska akreditace:</a:t>
            </a:r>
          </a:p>
          <a:p>
            <a:pPr marL="0" indent="0">
              <a:buNone/>
            </a:pPr>
            <a:r>
              <a:rPr lang="cs-CZ" sz="2800" dirty="0" smtClean="0"/>
              <a:t>Část </a:t>
            </a:r>
            <a:r>
              <a:rPr lang="cs-CZ" sz="2800" dirty="0"/>
              <a:t>1 – Předmět úpravy (§ 1), Základní zásady činnosti (ve veřejné správě) (§ 2-8)</a:t>
            </a:r>
          </a:p>
          <a:p>
            <a:pPr marL="0" indent="0">
              <a:buNone/>
            </a:pPr>
            <a:r>
              <a:rPr lang="cs-CZ" sz="2800" dirty="0"/>
              <a:t>Část 2 – Obecná ustanovení o správním řízení (podle nich akreditace nyní) (§ 9-129)</a:t>
            </a:r>
          </a:p>
          <a:p>
            <a:pPr marL="0" indent="0">
              <a:buNone/>
            </a:pPr>
            <a:r>
              <a:rPr lang="cs-CZ" sz="2800" dirty="0"/>
              <a:t>Část 4 – Vyjádření, osvědčení a sdělení (§ 154-158)</a:t>
            </a:r>
          </a:p>
          <a:p>
            <a:pPr marL="0" indent="0">
              <a:buNone/>
            </a:pPr>
            <a:r>
              <a:rPr lang="cs-CZ" sz="2800" dirty="0" smtClean="0"/>
              <a:t>Část </a:t>
            </a:r>
            <a:r>
              <a:rPr lang="cs-CZ" sz="2800" dirty="0"/>
              <a:t>5 – Veřejnoprávní smlouva (§ 159-170)</a:t>
            </a:r>
          </a:p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1FC8-00FD-45A0-8CF0-AAE57200B62C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671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4 </a:t>
            </a:r>
            <a:r>
              <a:rPr lang="cs-CZ" sz="3600" dirty="0"/>
              <a:t>Veřejnoprávní smlouva (VPS)</a:t>
            </a:r>
            <a:endParaRPr lang="en-GB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Dvoustranný </a:t>
            </a:r>
            <a:r>
              <a:rPr lang="cs-CZ" dirty="0"/>
              <a:t>nebo vícestranný právní úkon, který zakládá, mění nebo ruší práva a povinnosti v oblasti veřejné správy (</a:t>
            </a:r>
            <a:r>
              <a:rPr lang="cs-CZ" dirty="0" smtClean="0"/>
              <a:t>v oblasti </a:t>
            </a:r>
            <a:r>
              <a:rPr lang="cs-CZ" dirty="0"/>
              <a:t>akreditace </a:t>
            </a:r>
            <a:r>
              <a:rPr lang="cs-CZ" dirty="0" smtClean="0"/>
              <a:t>pouze </a:t>
            </a:r>
            <a:r>
              <a:rPr lang="cs-CZ" dirty="0"/>
              <a:t>dvoustranný) </a:t>
            </a:r>
          </a:p>
          <a:p>
            <a:r>
              <a:rPr lang="cs-CZ" dirty="0" smtClean="0"/>
              <a:t>Druhy </a:t>
            </a:r>
            <a:r>
              <a:rPr lang="cs-CZ" dirty="0"/>
              <a:t>VPS: </a:t>
            </a:r>
          </a:p>
          <a:p>
            <a:pPr lvl="1"/>
            <a:r>
              <a:rPr lang="cs-CZ" dirty="0" smtClean="0"/>
              <a:t>mezi </a:t>
            </a:r>
            <a:r>
              <a:rPr lang="cs-CZ" dirty="0"/>
              <a:t>orgány a osobami, které vykonávají působnost v oblasti veřejné správy</a:t>
            </a:r>
          </a:p>
          <a:p>
            <a:pPr lvl="1"/>
            <a:r>
              <a:rPr lang="cs-CZ" dirty="0" smtClean="0"/>
              <a:t>mezi </a:t>
            </a:r>
            <a:r>
              <a:rPr lang="cs-CZ" dirty="0"/>
              <a:t>správním orgánem a osobou, která by byla účastníkem řízení (žadatel), kdyby probíhalo správní řízení (podle části 2) – případ akreditace</a:t>
            </a:r>
          </a:p>
          <a:p>
            <a:r>
              <a:rPr lang="cs-CZ" dirty="0" smtClean="0"/>
              <a:t>VPS </a:t>
            </a:r>
            <a:r>
              <a:rPr lang="cs-CZ" dirty="0"/>
              <a:t>nahrazuje správní řízení (část 2 SŘ) </a:t>
            </a:r>
          </a:p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1FC8-00FD-45A0-8CF0-AAE57200B62C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84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5 </a:t>
            </a:r>
            <a:r>
              <a:rPr lang="cs-CZ" sz="3600" dirty="0"/>
              <a:t>Veřejnoprávní smlouva o akreditaci – kdy lze </a:t>
            </a:r>
            <a:r>
              <a:rPr lang="cs-CZ" sz="3600" dirty="0" smtClean="0"/>
              <a:t>uzavřít:</a:t>
            </a:r>
            <a:endParaRPr lang="en-GB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VPS lze uzavřít</a:t>
            </a:r>
            <a:r>
              <a:rPr lang="cs-CZ" dirty="0"/>
              <a:t>, </a:t>
            </a:r>
            <a:r>
              <a:rPr lang="cs-CZ" dirty="0" smtClean="0"/>
              <a:t>jen stanoví-li </a:t>
            </a:r>
            <a:r>
              <a:rPr lang="cs-CZ" dirty="0"/>
              <a:t>tak zvláštní zákon (§ 161 odst. 1 SŘ) </a:t>
            </a:r>
          </a:p>
          <a:p>
            <a:r>
              <a:rPr lang="cs-CZ" dirty="0" smtClean="0"/>
              <a:t>V</a:t>
            </a:r>
            <a:r>
              <a:rPr lang="cs-CZ" dirty="0"/>
              <a:t> oblasti akreditace lze VPS uzavřít na základě § 17 zákona č. 22/1997 Sb., ve znění zákona č. 100/2013 Sb. (dále „zákon“)</a:t>
            </a:r>
          </a:p>
          <a:p>
            <a:r>
              <a:rPr lang="cs-CZ" dirty="0" smtClean="0"/>
              <a:t>VPS </a:t>
            </a:r>
            <a:r>
              <a:rPr lang="cs-CZ" dirty="0"/>
              <a:t>lze uzavřít i po zahájení řízení podle části 2 SŘ (po uzavření VPS správní orgán usnesením řízení zastaví (§ 161 odst. 2 SŘ)</a:t>
            </a:r>
          </a:p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1FC8-00FD-45A0-8CF0-AAE57200B62C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297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6 </a:t>
            </a:r>
            <a:r>
              <a:rPr lang="cs-CZ" sz="3200" dirty="0"/>
              <a:t>Veřejnoprávní smlouva o </a:t>
            </a:r>
            <a:r>
              <a:rPr lang="cs-CZ" sz="3200" dirty="0" smtClean="0"/>
              <a:t>akreditaci – o čem lze VPS uzavřít (§ 17 ZTPV):</a:t>
            </a:r>
            <a:endParaRPr lang="en-GB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 udělení akreditace</a:t>
            </a:r>
            <a:endParaRPr lang="cs-CZ" dirty="0" smtClean="0"/>
          </a:p>
          <a:p>
            <a:r>
              <a:rPr lang="cs-CZ" b="1" dirty="0" smtClean="0"/>
              <a:t>o </a:t>
            </a:r>
            <a:r>
              <a:rPr lang="cs-CZ" b="1" dirty="0"/>
              <a:t>rozšíření rozsahu akreditace </a:t>
            </a:r>
            <a:endParaRPr lang="cs-CZ" dirty="0"/>
          </a:p>
          <a:p>
            <a:r>
              <a:rPr lang="cs-CZ" b="1" dirty="0" smtClean="0"/>
              <a:t>o </a:t>
            </a:r>
            <a:r>
              <a:rPr lang="cs-CZ" b="1" dirty="0"/>
              <a:t>prodloužení platnosti udělené akreditace</a:t>
            </a:r>
            <a:endParaRPr lang="cs-CZ" dirty="0"/>
          </a:p>
          <a:p>
            <a:r>
              <a:rPr lang="cs-CZ" dirty="0" smtClean="0"/>
              <a:t>o </a:t>
            </a:r>
            <a:r>
              <a:rPr lang="cs-CZ" dirty="0"/>
              <a:t>omezení rozsahu akreditace (patrně nebude třeba</a:t>
            </a:r>
          </a:p>
          <a:p>
            <a:r>
              <a:rPr lang="cs-CZ" dirty="0" smtClean="0"/>
              <a:t>o </a:t>
            </a:r>
            <a:r>
              <a:rPr lang="cs-CZ" dirty="0"/>
              <a:t>sloučení platných OA vydaných pro týž subjekt (patrně nebude třeba) </a:t>
            </a:r>
          </a:p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1FC8-00FD-45A0-8CF0-AAE57200B62C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148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7 </a:t>
            </a:r>
            <a:r>
              <a:rPr lang="cs-CZ" sz="2800" dirty="0"/>
              <a:t>Veřejnoprávní smlouva o akreditaci </a:t>
            </a:r>
            <a:r>
              <a:rPr lang="cs-CZ" sz="2800" dirty="0" smtClean="0"/>
              <a:t>	   – </a:t>
            </a:r>
            <a:r>
              <a:rPr lang="cs-CZ" sz="2800" dirty="0"/>
              <a:t>obdobné použití ustanovení § </a:t>
            </a:r>
            <a:r>
              <a:rPr lang="cs-CZ" sz="2800" dirty="0" smtClean="0"/>
              <a:t>16:</a:t>
            </a:r>
            <a:endParaRPr lang="en-GB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vydání </a:t>
            </a:r>
            <a:r>
              <a:rPr lang="cs-CZ" dirty="0"/>
              <a:t>OA jako dokladu o udělení akreditace a oprávnění ... (§ 16 odst. 1, věta 2) </a:t>
            </a:r>
          </a:p>
          <a:p>
            <a:r>
              <a:rPr lang="cs-CZ" dirty="0" smtClean="0"/>
              <a:t>zohlednění </a:t>
            </a:r>
            <a:r>
              <a:rPr lang="cs-CZ" dirty="0"/>
              <a:t>dřívějších akreditací (§ 16 odst. 3, věta 2) </a:t>
            </a:r>
          </a:p>
          <a:p>
            <a:r>
              <a:rPr lang="cs-CZ" dirty="0" smtClean="0"/>
              <a:t>povinnost </a:t>
            </a:r>
            <a:r>
              <a:rPr lang="cs-CZ" dirty="0"/>
              <a:t>subjektu uhradit skutečně vynaložené náklady spojené s akreditací, a to i zálohově (§ 16 odst. 4, věta 1) </a:t>
            </a:r>
          </a:p>
          <a:p>
            <a:r>
              <a:rPr lang="cs-CZ" dirty="0" smtClean="0"/>
              <a:t>náležitosti </a:t>
            </a:r>
            <a:r>
              <a:rPr lang="cs-CZ" dirty="0"/>
              <a:t>OA (§ 16 odst. 5) </a:t>
            </a:r>
          </a:p>
          <a:p>
            <a:r>
              <a:rPr lang="cs-CZ" dirty="0" smtClean="0"/>
              <a:t>následné </a:t>
            </a:r>
            <a:r>
              <a:rPr lang="cs-CZ" dirty="0"/>
              <a:t>prověřování plnění akreditačních požadavků – dozor (§ 16 odst. 6) </a:t>
            </a:r>
          </a:p>
          <a:p>
            <a:r>
              <a:rPr lang="cs-CZ" dirty="0" smtClean="0"/>
              <a:t>řešení </a:t>
            </a:r>
            <a:r>
              <a:rPr lang="cs-CZ" dirty="0"/>
              <a:t>stížností (§ 16 odst. 9)</a:t>
            </a:r>
          </a:p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1FC8-00FD-45A0-8CF0-AAE57200B62C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519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8 </a:t>
            </a:r>
            <a:r>
              <a:rPr lang="cs-CZ" sz="3600" dirty="0"/>
              <a:t>Zdroje pro přípravu </a:t>
            </a:r>
            <a:r>
              <a:rPr lang="cs-CZ" sz="3600" dirty="0" smtClean="0"/>
              <a:t>VPS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</a:t>
            </a:r>
            <a:r>
              <a:rPr lang="cs-CZ" dirty="0"/>
              <a:t>17 zákona</a:t>
            </a:r>
          </a:p>
          <a:p>
            <a:r>
              <a:rPr lang="cs-CZ" dirty="0" smtClean="0"/>
              <a:t>§ </a:t>
            </a:r>
            <a:r>
              <a:rPr lang="cs-CZ" dirty="0"/>
              <a:t>159-170 SŘ (Část 5); (+ § 1731-1745 nového OZ – na základě § 170 SŘ)</a:t>
            </a:r>
          </a:p>
          <a:p>
            <a:r>
              <a:rPr lang="cs-CZ" dirty="0" smtClean="0"/>
              <a:t>vzory </a:t>
            </a:r>
            <a:r>
              <a:rPr lang="cs-CZ" dirty="0"/>
              <a:t>smluv o kontrolní činnosti pro akreditaci a dozor</a:t>
            </a:r>
          </a:p>
          <a:p>
            <a:r>
              <a:rPr lang="cs-CZ" dirty="0" smtClean="0"/>
              <a:t>poznatky </a:t>
            </a:r>
            <a:r>
              <a:rPr lang="cs-CZ" dirty="0"/>
              <a:t>z provádění akreditace ve správním řízení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1FC8-00FD-45A0-8CF0-AAE57200B62C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511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88620"/>
            <a:ext cx="7004050" cy="1009874"/>
          </a:xfrm>
        </p:spPr>
        <p:txBody>
          <a:bodyPr>
            <a:noAutofit/>
          </a:bodyPr>
          <a:lstStyle/>
          <a:p>
            <a:r>
              <a:rPr lang="cs-CZ" sz="3200" dirty="0" smtClean="0"/>
              <a:t>9 </a:t>
            </a:r>
            <a:r>
              <a:rPr lang="cs-CZ" sz="3200" dirty="0"/>
              <a:t>Příprava a průběh řešení využití VSP při akreditaci</a:t>
            </a:r>
            <a:br>
              <a:rPr lang="cs-CZ" sz="3200" dirty="0"/>
            </a:br>
            <a:endParaRPr lang="en-GB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příprava </a:t>
            </a:r>
            <a:r>
              <a:rPr lang="cs-CZ" dirty="0"/>
              <a:t>vzorů zahájena v červnu; ke spolupráci přizván JUDr. Staša (PF ÚK)</a:t>
            </a:r>
          </a:p>
          <a:p>
            <a:r>
              <a:rPr lang="cs-CZ" dirty="0" smtClean="0"/>
              <a:t>v</a:t>
            </a:r>
            <a:r>
              <a:rPr lang="cs-CZ" dirty="0"/>
              <a:t> červnu zpracovány úvodní návrhy jednotlivých vzorů + diskuse</a:t>
            </a:r>
          </a:p>
          <a:p>
            <a:r>
              <a:rPr lang="cs-CZ" dirty="0" smtClean="0"/>
              <a:t>červenec – srpen: </a:t>
            </a:r>
            <a:r>
              <a:rPr lang="cs-CZ" dirty="0"/>
              <a:t>intenzivní projednání dalších verzí vzorů VPS a </a:t>
            </a:r>
            <a:r>
              <a:rPr lang="cs-CZ" dirty="0" smtClean="0"/>
              <a:t>doprovodných dokumentů (změnový list k MPA 00-01-13)</a:t>
            </a:r>
            <a:endParaRPr lang="cs-CZ" dirty="0"/>
          </a:p>
          <a:p>
            <a:r>
              <a:rPr lang="cs-CZ" dirty="0" smtClean="0"/>
              <a:t>září – říjen</a:t>
            </a:r>
            <a:r>
              <a:rPr lang="cs-CZ" dirty="0"/>
              <a:t>:</a:t>
            </a:r>
            <a:r>
              <a:rPr lang="cs-CZ" dirty="0" smtClean="0"/>
              <a:t> projednání návrhů v</a:t>
            </a:r>
            <a:r>
              <a:rPr lang="cs-CZ" dirty="0"/>
              <a:t> rámci ČIA a </a:t>
            </a:r>
            <a:r>
              <a:rPr lang="cs-CZ" dirty="0" smtClean="0"/>
              <a:t>externích </a:t>
            </a:r>
            <a:r>
              <a:rPr lang="cs-CZ" dirty="0"/>
              <a:t>konzultantů</a:t>
            </a:r>
          </a:p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1FC8-00FD-45A0-8CF0-AAE57200B62C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136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šablona ppt">
  <a:themeElements>
    <a:clrScheme name="CAI">
      <a:dk1>
        <a:srgbClr val="0C3F82"/>
      </a:dk1>
      <a:lt1>
        <a:sysClr val="window" lastClr="FFFFFF"/>
      </a:lt1>
      <a:dk2>
        <a:srgbClr val="44546A"/>
      </a:dk2>
      <a:lt2>
        <a:srgbClr val="E7E6E6"/>
      </a:lt2>
      <a:accent1>
        <a:srgbClr val="0C3F82"/>
      </a:accent1>
      <a:accent2>
        <a:srgbClr val="E31E24"/>
      </a:accent2>
      <a:accent3>
        <a:srgbClr val="B0D4F1"/>
      </a:accent3>
      <a:accent4>
        <a:srgbClr val="7F7F7F"/>
      </a:accent4>
      <a:accent5>
        <a:srgbClr val="BFBFBF"/>
      </a:accent5>
      <a:accent6>
        <a:srgbClr val="0C0C0C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ai_template_light.potx" id="{91863B72-D30E-4EC9-AA2D-C1BC92FCD14E}" vid="{255E2850-3A78-479B-A3B3-FBDBC62F13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 ppt</Template>
  <TotalTime>288</TotalTime>
  <Words>901</Words>
  <Application>Microsoft Office PowerPoint</Application>
  <PresentationFormat>Předvádění na obrazovce (4:3)</PresentationFormat>
  <Paragraphs>165</Paragraphs>
  <Slides>21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šablona ppt</vt:lpstr>
      <vt:lpstr>Veřejnoprávní smlouva o akreditaci</vt:lpstr>
      <vt:lpstr>2 Správní řád – obecná charakteristika</vt:lpstr>
      <vt:lpstr>3 Správní řád (SŘ) – základní členění</vt:lpstr>
      <vt:lpstr>4 Veřejnoprávní smlouva (VPS)</vt:lpstr>
      <vt:lpstr>5 Veřejnoprávní smlouva o akreditaci – kdy lze uzavřít:</vt:lpstr>
      <vt:lpstr>6 Veřejnoprávní smlouva o akreditaci – o čem lze VPS uzavřít (§ 17 ZTPV):</vt:lpstr>
      <vt:lpstr>7 Veřejnoprávní smlouva o akreditaci     – obdobné použití ustanovení § 16:</vt:lpstr>
      <vt:lpstr>8 Zdroje pro přípravu VPS</vt:lpstr>
      <vt:lpstr>9 Příprava a průběh řešení využití VSP při akreditaci </vt:lpstr>
      <vt:lpstr>10 Očekávání a realita </vt:lpstr>
      <vt:lpstr>11 Co bude při akreditaci na základě VPS obdobné</vt:lpstr>
      <vt:lpstr>12 Co bude při akreditaci na základě VPS řešeno rozdílně</vt:lpstr>
      <vt:lpstr>13 Připravené dokumenty</vt:lpstr>
      <vt:lpstr>14  Další postup</vt:lpstr>
      <vt:lpstr>15 Uzavření VPS</vt:lpstr>
      <vt:lpstr>16 Obsah VPS</vt:lpstr>
      <vt:lpstr>17 Obsah VPS</vt:lpstr>
      <vt:lpstr>18 Obsah VPS</vt:lpstr>
      <vt:lpstr>19 Obsah VPS</vt:lpstr>
      <vt:lpstr>20  Společná a závěrečná ustanovení</vt:lpstr>
      <vt:lpstr>Veřejnoprávní smlouva o akreditaci</vt:lpstr>
    </vt:vector>
  </TitlesOfParts>
  <Company>CAI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Informace o přípravě veřejnoprávní smlouvy o akreditaci</dc:title>
  <dc:creator>Soukupova Monika</dc:creator>
  <cp:lastModifiedBy>Hlinka Sobeslav</cp:lastModifiedBy>
  <cp:revision>13</cp:revision>
  <cp:lastPrinted>2013-10-15T15:37:43Z</cp:lastPrinted>
  <dcterms:created xsi:type="dcterms:W3CDTF">2013-09-10T10:22:05Z</dcterms:created>
  <dcterms:modified xsi:type="dcterms:W3CDTF">2013-10-16T14:09:17Z</dcterms:modified>
</cp:coreProperties>
</file>