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6" r:id="rId3"/>
  </p:sldMasterIdLst>
  <p:notesMasterIdLst>
    <p:notesMasterId r:id="rId15"/>
  </p:notesMasterIdLst>
  <p:handoutMasterIdLst>
    <p:handoutMasterId r:id="rId16"/>
  </p:handoutMasterIdLst>
  <p:sldIdLst>
    <p:sldId id="266" r:id="rId4"/>
    <p:sldId id="267" r:id="rId5"/>
    <p:sldId id="263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130" y="-8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11F47-695C-48F7-94B3-BFECCC989FDE}" type="datetimeFigureOut">
              <a:rPr lang="cs-CZ" smtClean="0"/>
              <a:t>22.4.2013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8AAF2-A04A-46C7-8C47-0BB9D789E9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04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614B2-B67D-4D7D-A93A-86825293560B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81CD9-9D80-4BDB-93D0-3364A43A3F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80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395536" y="3140968"/>
            <a:ext cx="8229600" cy="936104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0066FF"/>
                </a:solidFill>
                <a:latin typeface="+mn-lt"/>
              </a:defRPr>
            </a:lvl1pPr>
          </a:lstStyle>
          <a:p>
            <a:r>
              <a:rPr lang="cs-CZ" dirty="0" smtClean="0"/>
              <a:t>Zde napište téma prezentace</a:t>
            </a:r>
            <a:endParaRPr lang="cs-CZ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0" hasCustomPrompt="1"/>
          </p:nvPr>
        </p:nvSpPr>
        <p:spPr>
          <a:xfrm>
            <a:off x="7020272" y="6381328"/>
            <a:ext cx="2051359" cy="36004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datum</a:t>
            </a:r>
            <a:endParaRPr lang="cs-CZ" dirty="0"/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5013176"/>
            <a:ext cx="8237537" cy="6191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své jméno</a:t>
            </a:r>
            <a:endParaRPr lang="cs-CZ" dirty="0"/>
          </a:p>
        </p:txBody>
      </p:sp>
      <p:sp>
        <p:nvSpPr>
          <p:cNvPr id="17" name="Zástupný symbol pro text 14"/>
          <p:cNvSpPr>
            <a:spLocks noGrp="1"/>
          </p:cNvSpPr>
          <p:nvPr>
            <p:ph type="body" sz="quarter" idx="12" hasCustomPrompt="1"/>
          </p:nvPr>
        </p:nvSpPr>
        <p:spPr>
          <a:xfrm>
            <a:off x="395536" y="5373216"/>
            <a:ext cx="8237537" cy="3600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svůj email</a:t>
            </a:r>
            <a:endParaRPr lang="cs-CZ" dirty="0"/>
          </a:p>
        </p:txBody>
      </p:sp>
      <p:sp>
        <p:nvSpPr>
          <p:cNvPr id="1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6" y="4149080"/>
            <a:ext cx="8237537" cy="3600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místo konání akce / při jaké příležitosti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40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332656"/>
            <a:ext cx="7561262" cy="647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název </a:t>
            </a:r>
            <a:r>
              <a:rPr lang="cs-CZ" dirty="0" err="1" smtClean="0"/>
              <a:t>slidu</a:t>
            </a:r>
            <a:endParaRPr lang="cs-CZ" dirty="0"/>
          </a:p>
        </p:txBody>
      </p:sp>
      <p:sp>
        <p:nvSpPr>
          <p:cNvPr id="4" name="Zástupný symbol pro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179512" y="1556792"/>
            <a:ext cx="8784976" cy="4608512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itchFamily="34" charset="0"/>
              <a:buChar char="•"/>
              <a:defRPr sz="2400" b="1" baseline="0">
                <a:solidFill>
                  <a:srgbClr val="0066FF"/>
                </a:solidFill>
              </a:defRPr>
            </a:lvl1pPr>
          </a:lstStyle>
          <a:p>
            <a:pPr lvl="0"/>
            <a:r>
              <a:rPr lang="cs-CZ" dirty="0" smtClean="0"/>
              <a:t>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12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text 14"/>
          <p:cNvSpPr>
            <a:spLocks noGrp="1"/>
          </p:cNvSpPr>
          <p:nvPr>
            <p:ph type="body" sz="quarter" idx="11" hasCustomPrompt="1"/>
          </p:nvPr>
        </p:nvSpPr>
        <p:spPr>
          <a:xfrm>
            <a:off x="2015716" y="4653136"/>
            <a:ext cx="6768752" cy="5040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své jméno</a:t>
            </a:r>
            <a:endParaRPr lang="cs-CZ" dirty="0"/>
          </a:p>
        </p:txBody>
      </p:sp>
      <p:sp>
        <p:nvSpPr>
          <p:cNvPr id="17" name="Zástupný symbol pro text 14"/>
          <p:cNvSpPr>
            <a:spLocks noGrp="1"/>
          </p:cNvSpPr>
          <p:nvPr>
            <p:ph type="body" sz="quarter" idx="12" hasCustomPrompt="1"/>
          </p:nvPr>
        </p:nvSpPr>
        <p:spPr>
          <a:xfrm>
            <a:off x="2015716" y="5157192"/>
            <a:ext cx="6768751" cy="12961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své kontaktní údaje</a:t>
            </a:r>
            <a:endParaRPr lang="cs-CZ" dirty="0"/>
          </a:p>
        </p:txBody>
      </p:sp>
      <p:sp>
        <p:nvSpPr>
          <p:cNvPr id="6" name="Nadpis 1"/>
          <p:cNvSpPr txBox="1">
            <a:spLocks/>
          </p:cNvSpPr>
          <p:nvPr userDrawn="1"/>
        </p:nvSpPr>
        <p:spPr>
          <a:xfrm>
            <a:off x="0" y="3140968"/>
            <a:ext cx="9144000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66FF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sz="4800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69091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1" name="AutoShape 3"/>
          <p:cNvCxnSpPr>
            <a:cxnSpLocks noChangeShapeType="1"/>
          </p:cNvCxnSpPr>
          <p:nvPr userDrawn="1"/>
        </p:nvCxnSpPr>
        <p:spPr bwMode="auto">
          <a:xfrm>
            <a:off x="107504" y="131008"/>
            <a:ext cx="8890893" cy="0"/>
          </a:xfrm>
          <a:prstGeom prst="straightConnector1">
            <a:avLst/>
          </a:prstGeom>
          <a:noFill/>
          <a:ln w="76200">
            <a:solidFill>
              <a:srgbClr val="014FF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7" name="Text Box 4"/>
          <p:cNvSpPr txBox="1">
            <a:spLocks noChangeArrowheads="1"/>
          </p:cNvSpPr>
          <p:nvPr userDrawn="1"/>
        </p:nvSpPr>
        <p:spPr bwMode="auto">
          <a:xfrm>
            <a:off x="107504" y="6584361"/>
            <a:ext cx="5502275" cy="337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ASOCIACE AKREDITOVANÝCH A AUTORIZOVANÝCH ORGANIZACÍ </a:t>
            </a:r>
            <a:r>
              <a:rPr kumimoji="0" lang="cs-CZ" sz="1200" b="1" i="0" u="none" strike="noStrike" cap="none" normalizeH="0" baseline="30000" noProof="1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®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 descr="C:\DOKUMENTY\1_SZU\1_MARKETING\prezentace SZÚ\Loga organizací\AAAO\komplet s R vpravo nahoře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620" y="404664"/>
            <a:ext cx="227666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AutoShape 5"/>
          <p:cNvCxnSpPr>
            <a:cxnSpLocks noChangeShapeType="1"/>
          </p:cNvCxnSpPr>
          <p:nvPr userDrawn="1"/>
        </p:nvCxnSpPr>
        <p:spPr bwMode="auto">
          <a:xfrm>
            <a:off x="4860032" y="6731725"/>
            <a:ext cx="4138365" cy="0"/>
          </a:xfrm>
          <a:prstGeom prst="straightConnector1">
            <a:avLst/>
          </a:prstGeom>
          <a:noFill/>
          <a:ln w="76200" algn="ctr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642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KUMENTY\1_SZU\1_MARKETING\prezentace SZÚ\Loga organizací\AAAO\komplet s R vpravo nahoř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808" y="111384"/>
            <a:ext cx="1146589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51" name="AutoShape 3"/>
          <p:cNvCxnSpPr>
            <a:cxnSpLocks noChangeShapeType="1"/>
          </p:cNvCxnSpPr>
          <p:nvPr userDrawn="1"/>
        </p:nvCxnSpPr>
        <p:spPr bwMode="auto">
          <a:xfrm>
            <a:off x="107504" y="136525"/>
            <a:ext cx="7992888" cy="0"/>
          </a:xfrm>
          <a:prstGeom prst="straightConnector1">
            <a:avLst/>
          </a:prstGeom>
          <a:noFill/>
          <a:ln w="76200">
            <a:solidFill>
              <a:srgbClr val="014FF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2" name="TextovéPole 1"/>
          <p:cNvSpPr txBox="1"/>
          <p:nvPr userDrawn="1"/>
        </p:nvSpPr>
        <p:spPr>
          <a:xfrm>
            <a:off x="8604448" y="6383739"/>
            <a:ext cx="467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C744997-E7A0-40B2-B193-31B09D8E66C7}" type="slidenum">
              <a:rPr lang="cs-CZ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 userDrawn="1"/>
        </p:nvSpPr>
        <p:spPr bwMode="auto">
          <a:xfrm>
            <a:off x="107504" y="6584361"/>
            <a:ext cx="5502275" cy="337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ASOCIACE AKREDITOVANÝCH A AUTORIZOVANÝCH ORGANIZACÍ </a:t>
            </a:r>
            <a:r>
              <a:rPr kumimoji="0" lang="cs-CZ" sz="1200" b="1" i="0" u="none" strike="noStrike" cap="none" normalizeH="0" baseline="30000" noProof="1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®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AutoShape 5"/>
          <p:cNvCxnSpPr>
            <a:cxnSpLocks noChangeShapeType="1"/>
          </p:cNvCxnSpPr>
          <p:nvPr userDrawn="1"/>
        </p:nvCxnSpPr>
        <p:spPr bwMode="auto">
          <a:xfrm>
            <a:off x="4860032" y="6731725"/>
            <a:ext cx="4138365" cy="0"/>
          </a:xfrm>
          <a:prstGeom prst="straightConnector1">
            <a:avLst/>
          </a:prstGeom>
          <a:noFill/>
          <a:ln w="76200" algn="ctr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3736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1" name="AutoShape 3"/>
          <p:cNvCxnSpPr>
            <a:cxnSpLocks noChangeShapeType="1"/>
          </p:cNvCxnSpPr>
          <p:nvPr userDrawn="1"/>
        </p:nvCxnSpPr>
        <p:spPr bwMode="auto">
          <a:xfrm>
            <a:off x="107504" y="136525"/>
            <a:ext cx="8890893" cy="0"/>
          </a:xfrm>
          <a:prstGeom prst="straightConnector1">
            <a:avLst/>
          </a:prstGeom>
          <a:noFill/>
          <a:ln w="76200">
            <a:solidFill>
              <a:srgbClr val="014FF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pic>
        <p:nvPicPr>
          <p:cNvPr id="12" name="Picture 6" descr="C:\DOKUMENTY\1_SZU\1_MARKETING\prezentace SZÚ\Loga organizací\AAAO\komplet s R vpravo nahoře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620" y="440668"/>
            <a:ext cx="227666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4"/>
          <p:cNvSpPr txBox="1">
            <a:spLocks noChangeArrowheads="1"/>
          </p:cNvSpPr>
          <p:nvPr userDrawn="1"/>
        </p:nvSpPr>
        <p:spPr bwMode="auto">
          <a:xfrm>
            <a:off x="107504" y="6584361"/>
            <a:ext cx="5502275" cy="337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ASOCIACE AKREDITOVANÝCH A AUTORIZOVANÝCH ORGANIZACÍ </a:t>
            </a:r>
            <a:r>
              <a:rPr kumimoji="0" lang="cs-CZ" sz="1200" b="1" i="0" u="none" strike="noStrike" cap="none" normalizeH="0" baseline="30000" noProof="1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®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AutoShape 5"/>
          <p:cNvCxnSpPr>
            <a:cxnSpLocks noChangeShapeType="1"/>
          </p:cNvCxnSpPr>
          <p:nvPr userDrawn="1"/>
        </p:nvCxnSpPr>
        <p:spPr bwMode="auto">
          <a:xfrm>
            <a:off x="4860032" y="6731725"/>
            <a:ext cx="4138365" cy="0"/>
          </a:xfrm>
          <a:prstGeom prst="straightConnector1">
            <a:avLst/>
          </a:prstGeom>
          <a:noFill/>
          <a:ln w="76200" algn="ctr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1709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hruska@szutest.cz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Poziční dokumenty AAAO</a:t>
            </a:r>
            <a:br>
              <a:rPr lang="cs-CZ" dirty="0" smtClean="0"/>
            </a:br>
            <a:r>
              <a:rPr lang="cs-CZ" sz="1800" dirty="0" smtClean="0"/>
              <a:t>verze 2. – se zapracovanými připomínkami ze semináře 2013-04-18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2013-04-18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Ing. Tomáš Hruška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hruska@szutest.cz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b="1" dirty="0" smtClean="0"/>
              <a:t>Seminář před 14. VS AAAO</a:t>
            </a:r>
          </a:p>
        </p:txBody>
      </p:sp>
    </p:spTree>
    <p:extLst>
      <p:ext uri="{BB962C8B-B14F-4D97-AF65-F5344CB8AC3E}">
        <p14:creationId xmlns:p14="http://schemas.microsoft.com/office/powerpoint/2010/main" val="15416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179512" y="332656"/>
            <a:ext cx="7561262" cy="647799"/>
          </a:xfrm>
        </p:spPr>
        <p:txBody>
          <a:bodyPr/>
          <a:lstStyle/>
          <a:p>
            <a:r>
              <a:rPr lang="cs-CZ" dirty="0" smtClean="0"/>
              <a:t>PD AAAO 1/2013 - </a:t>
            </a:r>
            <a:r>
              <a:rPr lang="cs-CZ" dirty="0" smtClean="0">
                <a:solidFill>
                  <a:srgbClr val="FF0000"/>
                </a:solidFill>
              </a:rPr>
              <a:t>návrh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1"/>
            <a:ext cx="7524836" cy="52463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023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2015716" y="4293096"/>
            <a:ext cx="6768752" cy="504056"/>
          </a:xfrm>
        </p:spPr>
        <p:txBody>
          <a:bodyPr/>
          <a:lstStyle/>
          <a:p>
            <a:r>
              <a:rPr lang="cs-CZ" dirty="0" smtClean="0"/>
              <a:t>Tomáš Hruška, </a:t>
            </a:r>
            <a:r>
              <a:rPr lang="cs-CZ" sz="2000" dirty="0" smtClean="0"/>
              <a:t>ředitel</a:t>
            </a:r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2015716" y="4797152"/>
            <a:ext cx="6768751" cy="1296144"/>
          </a:xfrm>
        </p:spPr>
        <p:txBody>
          <a:bodyPr/>
          <a:lstStyle/>
          <a:p>
            <a:r>
              <a:rPr lang="cs-CZ" b="1" dirty="0"/>
              <a:t>Strojírenský zkušební ústav, </a:t>
            </a:r>
            <a:r>
              <a:rPr lang="cs-CZ" b="1" dirty="0" err="1"/>
              <a:t>s.p</a:t>
            </a:r>
            <a:r>
              <a:rPr lang="cs-CZ" b="1" dirty="0"/>
              <a:t>.</a:t>
            </a:r>
            <a:endParaRPr lang="cs-CZ" dirty="0"/>
          </a:p>
          <a:p>
            <a:r>
              <a:rPr lang="cs-CZ" dirty="0"/>
              <a:t>Notifikovaná osoba 1015</a:t>
            </a:r>
          </a:p>
          <a:p>
            <a:r>
              <a:rPr lang="cs-CZ" dirty="0" smtClean="0"/>
              <a:t>mobil</a:t>
            </a:r>
            <a:r>
              <a:rPr lang="cs-CZ" dirty="0"/>
              <a:t>:    +420 601 374 694</a:t>
            </a:r>
          </a:p>
          <a:p>
            <a:r>
              <a:rPr lang="cs-CZ" dirty="0" smtClean="0"/>
              <a:t>e-mail</a:t>
            </a:r>
            <a:r>
              <a:rPr lang="cs-CZ" dirty="0"/>
              <a:t>:    </a:t>
            </a:r>
            <a:r>
              <a:rPr lang="cs-CZ" u="sng" dirty="0">
                <a:hlinkClick r:id="rId2"/>
              </a:rPr>
              <a:t>hruska@szutest.cz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66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 smtClean="0"/>
              <a:t>PD zajišťuje/podporuje transparentnost a důvěryhodnost AAAO jako asociace navenek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 smtClean="0"/>
              <a:t>PD utváří tvář asociace navenek 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 smtClean="0"/>
              <a:t>PD je „politické“ prohlášení asociace, která zastupuje své členy</a:t>
            </a:r>
            <a:endParaRPr lang="cs-CZ" sz="3200" dirty="0"/>
          </a:p>
        </p:txBody>
      </p:sp>
      <p:sp>
        <p:nvSpPr>
          <p:cNvPr id="4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179512" y="332656"/>
            <a:ext cx="7561262" cy="647799"/>
          </a:xfrm>
        </p:spPr>
        <p:txBody>
          <a:bodyPr/>
          <a:lstStyle/>
          <a:p>
            <a:r>
              <a:rPr lang="cs-CZ" dirty="0" smtClean="0"/>
              <a:t>Poziční dokumenty (PD) AAAO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92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Poziční dokumenty (PD) AAAO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160748"/>
            <a:ext cx="4284476" cy="460851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Co jsou PD AAAO:</a:t>
            </a:r>
          </a:p>
          <a:p>
            <a:pPr>
              <a:buFontTx/>
              <a:buChar char="-"/>
            </a:pPr>
            <a:r>
              <a:rPr lang="cs-CZ" b="0" dirty="0" smtClean="0"/>
              <a:t>reagují na problém/aktivitu, která zajímá většinu členů</a:t>
            </a:r>
          </a:p>
          <a:p>
            <a:pPr>
              <a:buFontTx/>
              <a:buChar char="-"/>
            </a:pPr>
            <a:r>
              <a:rPr lang="cs-CZ" b="0" dirty="0" smtClean="0"/>
              <a:t>jsou veřejně vyjádřeným názorem/postojem členů</a:t>
            </a:r>
          </a:p>
          <a:p>
            <a:pPr>
              <a:buFontTx/>
              <a:buChar char="-"/>
            </a:pPr>
            <a:r>
              <a:rPr lang="cs-CZ" b="0" dirty="0" smtClean="0"/>
              <a:t>je dokumentem, na který je konsensus většiny členů</a:t>
            </a:r>
          </a:p>
          <a:p>
            <a:pPr>
              <a:buFontTx/>
              <a:buChar char="-"/>
            </a:pPr>
            <a:r>
              <a:rPr lang="cs-CZ" b="0" dirty="0" smtClean="0"/>
              <a:t>je dokument, se kterým pracují zástupci AAAO při aktivitách vně asociace</a:t>
            </a:r>
          </a:p>
          <a:p>
            <a:pPr>
              <a:buFontTx/>
              <a:buChar char="-"/>
            </a:pPr>
            <a:r>
              <a:rPr lang="cs-CZ" b="0" dirty="0" smtClean="0"/>
              <a:t>pokud </a:t>
            </a:r>
            <a:r>
              <a:rPr lang="cs-CZ" b="0" dirty="0"/>
              <a:t>je </a:t>
            </a:r>
            <a:r>
              <a:rPr lang="cs-CZ" b="0" dirty="0" smtClean="0"/>
              <a:t>PD </a:t>
            </a:r>
            <a:r>
              <a:rPr lang="cs-CZ" b="0" dirty="0"/>
              <a:t>přijat a člen jedná jménem AAAO, řídí se jím.</a:t>
            </a:r>
            <a:r>
              <a:rPr lang="cs-CZ" b="0" dirty="0" smtClean="0"/>
              <a:t> </a:t>
            </a:r>
            <a:endParaRPr lang="cs-CZ" b="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572000" y="1736812"/>
            <a:ext cx="0" cy="421246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709737" y="1232756"/>
            <a:ext cx="4068452" cy="326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dirty="0">
                <a:solidFill>
                  <a:srgbClr val="FF0000"/>
                </a:solidFill>
              </a:rPr>
              <a:t>Co nejsou PD </a:t>
            </a:r>
            <a:r>
              <a:rPr lang="cs-CZ" sz="2400" b="1" dirty="0" smtClean="0">
                <a:solidFill>
                  <a:srgbClr val="FF0000"/>
                </a:solidFill>
              </a:rPr>
              <a:t>AAAO: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cs-CZ" sz="2400" dirty="0" smtClean="0">
                <a:solidFill>
                  <a:srgbClr val="0066FF"/>
                </a:solidFill>
              </a:rPr>
              <a:t>dokument, který zastupuje názor/zájem jen části členů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cs-CZ" sz="2400" dirty="0" smtClean="0">
                <a:solidFill>
                  <a:srgbClr val="0066FF"/>
                </a:solidFill>
              </a:rPr>
              <a:t>dokument, který se vyjadřuje k detailním problémům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cs-CZ" sz="2400" dirty="0" smtClean="0">
                <a:solidFill>
                  <a:srgbClr val="0066FF"/>
                </a:solidFill>
              </a:rPr>
              <a:t>není mandatorní/povinný dokument. </a:t>
            </a:r>
            <a:endParaRPr lang="cs-CZ" sz="2400" b="1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8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Příklady pozičních dokumentů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1232756"/>
            <a:ext cx="4023767" cy="381760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892" y="1128084"/>
            <a:ext cx="5256584" cy="258560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420888"/>
            <a:ext cx="5354335" cy="35283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041068"/>
            <a:ext cx="2944111" cy="259169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78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Návrh osnovy PD AAAO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kdo jsme</a:t>
            </a:r>
          </a:p>
          <a:p>
            <a:pPr>
              <a:buFontTx/>
              <a:buChar char="-"/>
            </a:pPr>
            <a:r>
              <a:rPr lang="cs-CZ" dirty="0" smtClean="0"/>
              <a:t>východiska/současný stav/teze/kde jsme</a:t>
            </a:r>
          </a:p>
          <a:p>
            <a:pPr>
              <a:buFontTx/>
              <a:buChar char="-"/>
            </a:pPr>
            <a:r>
              <a:rPr lang="cs-CZ" dirty="0" smtClean="0"/>
              <a:t>pozice/návrhy/přidaná hodnota/kam chceme</a:t>
            </a:r>
          </a:p>
          <a:p>
            <a:pPr>
              <a:buFontTx/>
              <a:buChar char="-"/>
            </a:pPr>
            <a:r>
              <a:rPr lang="cs-CZ" dirty="0" smtClean="0"/>
              <a:t>přínosy/zhodnocení/co z toho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15" y="1536808"/>
            <a:ext cx="3102406" cy="1821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229" y="2394815"/>
            <a:ext cx="3708412" cy="9633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932" y="3068960"/>
            <a:ext cx="3888432" cy="9865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640188"/>
            <a:ext cx="3379337" cy="10301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477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Pravidla tvorby PD AAAO	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43508" y="1016732"/>
            <a:ext cx="8784976" cy="460851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Návrh pro 14. VS AAAO </a:t>
            </a:r>
          </a:p>
          <a:p>
            <a:pPr marL="0" indent="0">
              <a:buNone/>
            </a:pPr>
            <a:r>
              <a:rPr lang="cs-CZ" b="0" dirty="0" smtClean="0"/>
              <a:t>se zapracovanými připomínkami ze Semináře (2013-04-18):</a:t>
            </a:r>
          </a:p>
          <a:p>
            <a:r>
              <a:rPr lang="cs-CZ" dirty="0" smtClean="0"/>
              <a:t>jednání per-</a:t>
            </a:r>
            <a:r>
              <a:rPr lang="cs-CZ" dirty="0" err="1" smtClean="0"/>
              <a:t>rollam</a:t>
            </a:r>
            <a:endParaRPr lang="cs-CZ" dirty="0" smtClean="0"/>
          </a:p>
          <a:p>
            <a:r>
              <a:rPr lang="cs-CZ" dirty="0" smtClean="0"/>
              <a:t>o zahájení zpracování PD na konkrétní téma může požádat každý člen AAAO</a:t>
            </a:r>
          </a:p>
          <a:p>
            <a:r>
              <a:rPr lang="cs-CZ" dirty="0" smtClean="0"/>
              <a:t>organizaci zpracování zajišťuje, ve spolupráci s asociačním radou, člen AAAO, který požádal o zahájení zpracování PD</a:t>
            </a:r>
          </a:p>
          <a:p>
            <a:r>
              <a:rPr lang="cs-CZ" dirty="0" smtClean="0"/>
              <a:t>pravidla rozhodování pro zahájení zpracování PD a poté jejich vydání = pokud získá podporu 2/3 členů a žádný člen nevznese zásadní </a:t>
            </a:r>
            <a:r>
              <a:rPr lang="cs-CZ" dirty="0" smtClean="0"/>
              <a:t>připomínku, která nebude vypořádána</a:t>
            </a:r>
            <a:endParaRPr lang="cs-CZ" dirty="0" smtClean="0"/>
          </a:p>
          <a:p>
            <a:r>
              <a:rPr lang="cs-CZ" dirty="0" smtClean="0"/>
              <a:t>cílem je konsensus členů s textem PD AAAO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9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PD AAAO 1/2013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Návrh prvního PD AAAO 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cap="all" dirty="0" smtClean="0">
                <a:solidFill>
                  <a:schemeClr val="bg2">
                    <a:lumMod val="25000"/>
                  </a:schemeClr>
                </a:solidFill>
              </a:rPr>
              <a:t>Přidaná </a:t>
            </a:r>
            <a:r>
              <a:rPr lang="cs-CZ" cap="all" dirty="0">
                <a:solidFill>
                  <a:schemeClr val="bg2">
                    <a:lumMod val="25000"/>
                  </a:schemeClr>
                </a:solidFill>
              </a:rPr>
              <a:t>hodnota posuzování shody třetími stranami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cs-CZ" cap="all" dirty="0">
                <a:solidFill>
                  <a:schemeClr val="bg2">
                    <a:lumMod val="25000"/>
                  </a:schemeClr>
                </a:solidFill>
              </a:rPr>
              <a:t>zkoušení • inspekce • certifikace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32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PD AAAO 1/2013 - </a:t>
            </a:r>
            <a:r>
              <a:rPr lang="cs-CZ" dirty="0" smtClean="0">
                <a:solidFill>
                  <a:srgbClr val="FF0000"/>
                </a:solidFill>
              </a:rPr>
              <a:t>návrh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556792"/>
            <a:ext cx="7488832" cy="460851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1160747"/>
            <a:ext cx="7848872" cy="5347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793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179512" y="332656"/>
            <a:ext cx="7561262" cy="647799"/>
          </a:xfrm>
        </p:spPr>
        <p:txBody>
          <a:bodyPr/>
          <a:lstStyle/>
          <a:p>
            <a:r>
              <a:rPr lang="cs-CZ" dirty="0" smtClean="0"/>
              <a:t>PD AAAO 1/2013 - </a:t>
            </a:r>
            <a:r>
              <a:rPr lang="cs-CZ" dirty="0" smtClean="0">
                <a:solidFill>
                  <a:srgbClr val="FF0000"/>
                </a:solidFill>
              </a:rPr>
              <a:t>návrh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1"/>
            <a:ext cx="7776864" cy="539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024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285</Words>
  <Application>Microsoft Office PowerPoint</Application>
  <PresentationFormat>Předvádění na obrazovce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Motiv systému Office</vt:lpstr>
      <vt:lpstr>1_Motiv systému Office</vt:lpstr>
      <vt:lpstr>2_Motiv systému Office</vt:lpstr>
      <vt:lpstr>Poziční dokumenty AAAO verze 2. – se zapracovanými připomínkami ze semináře 2013-04-18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SZÚ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Fait Petr</dc:creator>
  <cp:lastModifiedBy>Josef Šenk</cp:lastModifiedBy>
  <cp:revision>33</cp:revision>
  <dcterms:created xsi:type="dcterms:W3CDTF">2013-01-29T10:11:46Z</dcterms:created>
  <dcterms:modified xsi:type="dcterms:W3CDTF">2013-04-22T10:12:11Z</dcterms:modified>
</cp:coreProperties>
</file>