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266" r:id="rId4"/>
    <p:sldId id="267" r:id="rId5"/>
    <p:sldId id="263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30" y="-8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11F47-695C-48F7-94B3-BFECCC989FDE}" type="datetimeFigureOut">
              <a:rPr lang="cs-CZ" smtClean="0"/>
              <a:t>22.4.2013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AAF2-A04A-46C7-8C47-0BB9D789E9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614B2-B67D-4D7D-A93A-86825293560B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81CD9-9D80-4BDB-93D0-3364A43A3F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6" y="3140968"/>
            <a:ext cx="8229600" cy="93610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cs-CZ" dirty="0" smtClean="0"/>
              <a:t>Zde napište téma prezentace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0" hasCustomPrompt="1"/>
          </p:nvPr>
        </p:nvSpPr>
        <p:spPr>
          <a:xfrm>
            <a:off x="7020272" y="6381328"/>
            <a:ext cx="2051359" cy="360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datum</a:t>
            </a:r>
            <a:endParaRPr lang="cs-CZ" dirty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013176"/>
            <a:ext cx="8237537" cy="61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5373216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svůj email</a:t>
            </a:r>
            <a:endParaRPr lang="cs-CZ" dirty="0"/>
          </a:p>
        </p:txBody>
      </p:sp>
      <p:sp>
        <p:nvSpPr>
          <p:cNvPr id="1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4149080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místo konání akce / při jaké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40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332656"/>
            <a:ext cx="7561262" cy="647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název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1556792"/>
            <a:ext cx="8784976" cy="460851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2400" b="1" baseline="0">
                <a:solidFill>
                  <a:srgbClr val="0066FF"/>
                </a:solidFill>
              </a:defRPr>
            </a:lvl1pPr>
          </a:lstStyle>
          <a:p>
            <a:pPr lvl="0"/>
            <a:r>
              <a:rPr lang="cs-CZ" dirty="0" smtClean="0"/>
              <a:t>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2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2015716" y="4653136"/>
            <a:ext cx="6768752" cy="504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2015716" y="5157192"/>
            <a:ext cx="6768751" cy="12961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kontaktní údaje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 userDrawn="1"/>
        </p:nvSpPr>
        <p:spPr>
          <a:xfrm>
            <a:off x="0" y="3140968"/>
            <a:ext cx="91440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66F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6909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1008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04664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64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8" y="111384"/>
            <a:ext cx="1146589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7992888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" name="TextovéPole 1"/>
          <p:cNvSpPr txBox="1"/>
          <p:nvPr userDrawn="1"/>
        </p:nvSpPr>
        <p:spPr>
          <a:xfrm>
            <a:off x="8604448" y="6383739"/>
            <a:ext cx="46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C744997-E7A0-40B2-B193-31B09D8E66C7}" type="slidenum">
              <a:rPr lang="cs-CZ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736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pic>
        <p:nvPicPr>
          <p:cNvPr id="12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40668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709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ruska@szutest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Poziční dokumenty AAAO</a:t>
            </a:r>
            <a:br>
              <a:rPr lang="cs-CZ" dirty="0" smtClean="0"/>
            </a:br>
            <a:r>
              <a:rPr lang="cs-CZ" sz="1800" dirty="0" smtClean="0"/>
              <a:t>verze 2. – se zapracovanými připomínkami ze semináře 2013-04-18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2013-04-18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Ing. Tomáš Hruška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hruska@szutest.cz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b="1" dirty="0" smtClean="0"/>
              <a:t>Seminář před 14. VS AAAO</a:t>
            </a:r>
          </a:p>
        </p:txBody>
      </p:sp>
    </p:spTree>
    <p:extLst>
      <p:ext uri="{BB962C8B-B14F-4D97-AF65-F5344CB8AC3E}">
        <p14:creationId xmlns:p14="http://schemas.microsoft.com/office/powerpoint/2010/main" val="154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79512" y="332656"/>
            <a:ext cx="7561262" cy="647799"/>
          </a:xfrm>
        </p:spPr>
        <p:txBody>
          <a:bodyPr/>
          <a:lstStyle/>
          <a:p>
            <a:r>
              <a:rPr lang="cs-CZ" dirty="0" smtClean="0"/>
              <a:t>PD AAAO 1/2013 - </a:t>
            </a:r>
            <a:r>
              <a:rPr lang="cs-CZ" dirty="0" smtClean="0">
                <a:solidFill>
                  <a:srgbClr val="FF0000"/>
                </a:solidFill>
              </a:rPr>
              <a:t>návrh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1"/>
            <a:ext cx="7524836" cy="5246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2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2015716" y="4293096"/>
            <a:ext cx="6768752" cy="504056"/>
          </a:xfrm>
        </p:spPr>
        <p:txBody>
          <a:bodyPr/>
          <a:lstStyle/>
          <a:p>
            <a:r>
              <a:rPr lang="cs-CZ" dirty="0" smtClean="0"/>
              <a:t>Tomáš Hruška, </a:t>
            </a:r>
            <a:r>
              <a:rPr lang="cs-CZ" sz="2000" dirty="0" smtClean="0"/>
              <a:t>ředitel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2015716" y="4797152"/>
            <a:ext cx="6768751" cy="1296144"/>
          </a:xfrm>
        </p:spPr>
        <p:txBody>
          <a:bodyPr/>
          <a:lstStyle/>
          <a:p>
            <a:r>
              <a:rPr lang="cs-CZ" b="1" dirty="0"/>
              <a:t>Strojírenský zkušební ústav, </a:t>
            </a:r>
            <a:r>
              <a:rPr lang="cs-CZ" b="1" dirty="0" err="1"/>
              <a:t>s.p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Notifikovaná osoba 1015</a:t>
            </a:r>
          </a:p>
          <a:p>
            <a:r>
              <a:rPr lang="cs-CZ" dirty="0" smtClean="0"/>
              <a:t>mobil</a:t>
            </a:r>
            <a:r>
              <a:rPr lang="cs-CZ" dirty="0"/>
              <a:t>:    +420 601 374 694</a:t>
            </a:r>
          </a:p>
          <a:p>
            <a:r>
              <a:rPr lang="cs-CZ" dirty="0" smtClean="0"/>
              <a:t>e-mail</a:t>
            </a:r>
            <a:r>
              <a:rPr lang="cs-CZ" dirty="0"/>
              <a:t>:    </a:t>
            </a:r>
            <a:r>
              <a:rPr lang="cs-CZ" u="sng" dirty="0">
                <a:hlinkClick r:id="rId2"/>
              </a:rPr>
              <a:t>hruska@szutest.cz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/>
              <a:t>PD zajišťuje/podporuje transparentnost a důvěryhodnost AAAO jako asociace navenek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PD utváří tvář asociace navenek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PD je „politické“ prohlášení asociace, která zastupuje své členy</a:t>
            </a:r>
            <a:endParaRPr lang="cs-CZ" sz="3200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79512" y="332656"/>
            <a:ext cx="7561262" cy="647799"/>
          </a:xfrm>
        </p:spPr>
        <p:txBody>
          <a:bodyPr/>
          <a:lstStyle/>
          <a:p>
            <a:r>
              <a:rPr lang="cs-CZ" dirty="0" smtClean="0"/>
              <a:t>Poziční dokumenty (PD) AAAO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Poziční dokumenty (PD) AAAO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160748"/>
            <a:ext cx="4284476" cy="46085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Co jsou PD AAAO:</a:t>
            </a:r>
          </a:p>
          <a:p>
            <a:pPr>
              <a:buFontTx/>
              <a:buChar char="-"/>
            </a:pPr>
            <a:r>
              <a:rPr lang="cs-CZ" b="0" dirty="0" smtClean="0"/>
              <a:t>reagují na problém/aktivitu, která zajímá většinu členů</a:t>
            </a:r>
          </a:p>
          <a:p>
            <a:pPr>
              <a:buFontTx/>
              <a:buChar char="-"/>
            </a:pPr>
            <a:r>
              <a:rPr lang="cs-CZ" b="0" dirty="0" smtClean="0"/>
              <a:t>jsou veřejně vyjádřeným názorem/postojem členů</a:t>
            </a:r>
          </a:p>
          <a:p>
            <a:pPr>
              <a:buFontTx/>
              <a:buChar char="-"/>
            </a:pPr>
            <a:r>
              <a:rPr lang="cs-CZ" b="0" dirty="0" smtClean="0"/>
              <a:t>je dokumentem, na který je konsensus většiny členů</a:t>
            </a:r>
          </a:p>
          <a:p>
            <a:pPr>
              <a:buFontTx/>
              <a:buChar char="-"/>
            </a:pPr>
            <a:r>
              <a:rPr lang="cs-CZ" b="0" dirty="0" smtClean="0"/>
              <a:t>je dokument, se kterým pracují zástupci AAAO při aktivitách vně asociace</a:t>
            </a:r>
          </a:p>
          <a:p>
            <a:pPr>
              <a:buFontTx/>
              <a:buChar char="-"/>
            </a:pPr>
            <a:r>
              <a:rPr lang="cs-CZ" b="0" dirty="0" smtClean="0"/>
              <a:t>pokud </a:t>
            </a:r>
            <a:r>
              <a:rPr lang="cs-CZ" b="0" dirty="0"/>
              <a:t>je </a:t>
            </a:r>
            <a:r>
              <a:rPr lang="cs-CZ" b="0" dirty="0" smtClean="0"/>
              <a:t>PD </a:t>
            </a:r>
            <a:r>
              <a:rPr lang="cs-CZ" b="0" dirty="0"/>
              <a:t>přijat a člen jedná jménem AAAO, řídí se jím.</a:t>
            </a:r>
            <a:r>
              <a:rPr lang="cs-CZ" b="0" dirty="0" smtClean="0"/>
              <a:t> </a:t>
            </a:r>
            <a:endParaRPr lang="cs-CZ" b="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572000" y="1736812"/>
            <a:ext cx="0" cy="421246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709737" y="1232756"/>
            <a:ext cx="4068452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>
                <a:solidFill>
                  <a:srgbClr val="FF0000"/>
                </a:solidFill>
              </a:rPr>
              <a:t>Co nejsou PD </a:t>
            </a:r>
            <a:r>
              <a:rPr lang="cs-CZ" sz="2400" b="1" dirty="0" smtClean="0">
                <a:solidFill>
                  <a:srgbClr val="FF0000"/>
                </a:solidFill>
              </a:rPr>
              <a:t>AAAO: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dokument, který zastupuje názor/zájem jen části členů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dokument, který se vyjadřuje k detailním problémům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rgbClr val="0066FF"/>
                </a:solidFill>
              </a:rPr>
              <a:t>není mandatorní/povinný dokument. </a:t>
            </a:r>
            <a:endParaRPr lang="cs-CZ" sz="2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Příklady pozičních dokumentů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232756"/>
            <a:ext cx="4023767" cy="381760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1128084"/>
            <a:ext cx="5256584" cy="258560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5354335" cy="3528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41068"/>
            <a:ext cx="2944111" cy="25916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8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Návrh osnovy PD AAAO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kdo jsme</a:t>
            </a:r>
          </a:p>
          <a:p>
            <a:pPr>
              <a:buFontTx/>
              <a:buChar char="-"/>
            </a:pPr>
            <a:r>
              <a:rPr lang="cs-CZ" dirty="0" smtClean="0"/>
              <a:t>východiska/současný stav/teze/kde jsme</a:t>
            </a:r>
          </a:p>
          <a:p>
            <a:pPr>
              <a:buFontTx/>
              <a:buChar char="-"/>
            </a:pPr>
            <a:r>
              <a:rPr lang="cs-CZ" dirty="0" smtClean="0"/>
              <a:t>pozice/návrhy/přidaná hodnota/kam chceme</a:t>
            </a:r>
          </a:p>
          <a:p>
            <a:pPr>
              <a:buFontTx/>
              <a:buChar char="-"/>
            </a:pPr>
            <a:r>
              <a:rPr lang="cs-CZ" dirty="0" smtClean="0"/>
              <a:t>přínosy/zhodnocení/co z toho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15" y="1536808"/>
            <a:ext cx="3102406" cy="1821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229" y="2394815"/>
            <a:ext cx="3708412" cy="963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32" y="3068960"/>
            <a:ext cx="3888432" cy="9865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0188"/>
            <a:ext cx="3379337" cy="10301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7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Pravidla tvorby PD AAAO	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3508" y="1016732"/>
            <a:ext cx="8784976" cy="46085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Návrh pro 14. VS AAAO </a:t>
            </a:r>
          </a:p>
          <a:p>
            <a:pPr marL="0" indent="0">
              <a:buNone/>
            </a:pPr>
            <a:r>
              <a:rPr lang="cs-CZ" b="0" dirty="0" smtClean="0"/>
              <a:t>se zapracovanými připomínkami ze Semináře (2013-04-18):</a:t>
            </a:r>
          </a:p>
          <a:p>
            <a:r>
              <a:rPr lang="cs-CZ" dirty="0" smtClean="0"/>
              <a:t>jednání per-</a:t>
            </a:r>
            <a:r>
              <a:rPr lang="cs-CZ" dirty="0" err="1" smtClean="0"/>
              <a:t>rollam</a:t>
            </a:r>
            <a:endParaRPr lang="cs-CZ" dirty="0" smtClean="0"/>
          </a:p>
          <a:p>
            <a:r>
              <a:rPr lang="cs-CZ" dirty="0" smtClean="0"/>
              <a:t>o zahájení zpracování PD na konkrétní téma může požádat každý člen AAAO</a:t>
            </a:r>
          </a:p>
          <a:p>
            <a:r>
              <a:rPr lang="cs-CZ" dirty="0" smtClean="0"/>
              <a:t>organizaci zpracování zajišťuje, ve spolupráci s asociačním radou, člen AAAO, který požádal o zahájení zpracování PD</a:t>
            </a:r>
          </a:p>
          <a:p>
            <a:r>
              <a:rPr lang="cs-CZ" dirty="0" smtClean="0"/>
              <a:t>pravidla rozhodování pro zahájení zpracování PD a poté jejich vydání = pokud získá podporu 2/3 členů a žádný člen nevznese zásadní </a:t>
            </a:r>
            <a:r>
              <a:rPr lang="cs-CZ" dirty="0" smtClean="0"/>
              <a:t>připomínku, která nebude vypořádána</a:t>
            </a:r>
            <a:endParaRPr lang="cs-CZ" dirty="0" smtClean="0"/>
          </a:p>
          <a:p>
            <a:r>
              <a:rPr lang="cs-CZ" dirty="0" smtClean="0"/>
              <a:t>cílem je konsensus členů s textem PD AAAO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PD AAAO 1/2013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Návrh prvního PD AAAO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cap="all" dirty="0" smtClean="0">
                <a:solidFill>
                  <a:schemeClr val="bg2">
                    <a:lumMod val="25000"/>
                  </a:schemeClr>
                </a:solidFill>
              </a:rPr>
              <a:t>Přidaná </a:t>
            </a:r>
            <a:r>
              <a:rPr lang="cs-CZ" cap="all" dirty="0">
                <a:solidFill>
                  <a:schemeClr val="bg2">
                    <a:lumMod val="25000"/>
                  </a:schemeClr>
                </a:solidFill>
              </a:rPr>
              <a:t>hodnota posuzování shody třetími stranami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cs-CZ" cap="all" dirty="0">
                <a:solidFill>
                  <a:schemeClr val="bg2">
                    <a:lumMod val="25000"/>
                  </a:schemeClr>
                </a:solidFill>
              </a:rPr>
              <a:t>zkoušení • inspekce • certifikace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3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PD AAAO 1/2013 - </a:t>
            </a:r>
            <a:r>
              <a:rPr lang="cs-CZ" dirty="0" smtClean="0">
                <a:solidFill>
                  <a:srgbClr val="FF0000"/>
                </a:solidFill>
              </a:rPr>
              <a:t>návrh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556792"/>
            <a:ext cx="7488832" cy="460851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160747"/>
            <a:ext cx="7848872" cy="5347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9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79512" y="332656"/>
            <a:ext cx="7561262" cy="647799"/>
          </a:xfrm>
        </p:spPr>
        <p:txBody>
          <a:bodyPr/>
          <a:lstStyle/>
          <a:p>
            <a:r>
              <a:rPr lang="cs-CZ" dirty="0" smtClean="0"/>
              <a:t>PD AAAO 1/2013 - </a:t>
            </a:r>
            <a:r>
              <a:rPr lang="cs-CZ" dirty="0" smtClean="0">
                <a:solidFill>
                  <a:srgbClr val="FF0000"/>
                </a:solidFill>
              </a:rPr>
              <a:t>návrh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1"/>
            <a:ext cx="7776864" cy="539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285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Motiv systému Office</vt:lpstr>
      <vt:lpstr>1_Motiv systému Office</vt:lpstr>
      <vt:lpstr>2_Motiv systému Office</vt:lpstr>
      <vt:lpstr>Poziční dokumenty AAAO verze 2. – se zapracovanými připomínkami ze semináře 2013-04-18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SZÚ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Fait Petr</dc:creator>
  <cp:lastModifiedBy>Josef Šenk</cp:lastModifiedBy>
  <cp:revision>33</cp:revision>
  <dcterms:created xsi:type="dcterms:W3CDTF">2013-01-29T10:11:46Z</dcterms:created>
  <dcterms:modified xsi:type="dcterms:W3CDTF">2013-04-22T10:12:11Z</dcterms:modified>
</cp:coreProperties>
</file>