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4"/>
    <p:sldMasterId id="2147483747" r:id="rId5"/>
    <p:sldMasterId id="2147484346" r:id="rId6"/>
  </p:sldMasterIdLst>
  <p:notesMasterIdLst>
    <p:notesMasterId r:id="rId33"/>
  </p:notesMasterIdLst>
  <p:handoutMasterIdLst>
    <p:handoutMasterId r:id="rId34"/>
  </p:handoutMasterIdLst>
  <p:sldIdLst>
    <p:sldId id="5049" r:id="rId7"/>
    <p:sldId id="2147483040" r:id="rId8"/>
    <p:sldId id="2147482960" r:id="rId9"/>
    <p:sldId id="2147482961" r:id="rId10"/>
    <p:sldId id="2147483073" r:id="rId11"/>
    <p:sldId id="2147483076" r:id="rId12"/>
    <p:sldId id="2147482967" r:id="rId13"/>
    <p:sldId id="2147483069" r:id="rId14"/>
    <p:sldId id="2147482970" r:id="rId15"/>
    <p:sldId id="2147483068" r:id="rId16"/>
    <p:sldId id="2147483106" r:id="rId17"/>
    <p:sldId id="2147483059" r:id="rId18"/>
    <p:sldId id="2147483078" r:id="rId19"/>
    <p:sldId id="2147469588" r:id="rId20"/>
    <p:sldId id="2147483074" r:id="rId21"/>
    <p:sldId id="2147483079" r:id="rId22"/>
    <p:sldId id="2147483099" r:id="rId23"/>
    <p:sldId id="2147483071" r:id="rId24"/>
    <p:sldId id="2147483077" r:id="rId25"/>
    <p:sldId id="2147483105" r:id="rId26"/>
    <p:sldId id="2147483103" r:id="rId27"/>
    <p:sldId id="2147483081" r:id="rId28"/>
    <p:sldId id="2147483101" r:id="rId29"/>
    <p:sldId id="2147483072" r:id="rId30"/>
    <p:sldId id="2147483082" r:id="rId31"/>
    <p:sldId id="2147482975" r:id="rId32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DB934804-0961-9DA7-12CE-73A9F6EA759C}" name="SCHOONJANS Laurent (GROW-EXT)" initials="S(" userId="S::laurent.schoonjans@ext.ec.europa.eu::f9cbc877-e18b-41d8-a1b7-a40f9276e0f3" providerId="AD"/>
  <p188:author id="{C770821F-47A7-2768-8406-670F61CA6E64}" name="Zsófia Dudás (BE)" initials="ZD(" userId="S::zsofia.dudas@pwc.com::b2350666-fa61-438f-985c-a0a98e7c4f59" providerId="AD"/>
  <p188:author id="{CF08C11F-81CA-E621-6D21-ECC8647A1495}" name="TAIMELA Matti Daniel (GROW-EXT)" initials="TMD(E" userId="S::Matti-Daniel.TAIMELA@ext.ec.europa.eu::b8020c76-c9a5-4787-8f44-021268844d41" providerId="AD"/>
  <p188:author id="{86804C28-0F60-57F9-9186-42726B9D7174}" name="SAN JUAN MORALES Alba (GROW-EXT)" initials="S(" userId="S::alba.san-juan-morales@ext.ec.europa.eu::8258c34b-7296-4f57-a63b-42baf9a9bee2" providerId="AD"/>
  <p188:author id="{5FBB3633-C3A9-9639-6A58-8D6994B96BD4}" name="SCHOONJANS Laurent (GROW-EXT)" initials="" userId="S::Laurent.SCHOONJANS@ext.ec.europa.eu::f9cbc877-e18b-41d8-a1b7-a40f9276e0f3" providerId="AD"/>
  <p188:author id="{FCCD3037-AA18-6A94-D4DA-1EE98DF8E8CE}" name="GIERVELD Julia (GROW-EXT)" initials="JG" userId="S::Julia.GIERVELD@ext.ec.europa.eu::84c3e236-513a-4891-81a0-b81ea6fd145a" providerId="AD"/>
  <p188:author id="{FC20C152-56D5-807B-8EB2-CBEBB2FCCC1A}" name="VAN LOOVEREN Lora (GROW-EXT)" initials="V(" userId="S::lora.van-looveren@ext.ec.europa.eu::df969400-2ee7-417c-a075-ad33a958ef5b" providerId="AD"/>
  <p188:author id="{5A84FB57-3B3C-5BD4-1800-DED68E439CEB}" name="Lora Van Looveren (BE)" initials="LVL(" userId="S::lora.van.looveren@pwc.com::3b4ad7ac-aac2-4551-a7ac-b38607be15d2" providerId="AD"/>
  <p188:author id="{45D98E6C-1E04-C150-8B54-0BD8A76437A5}" name="Daniel Arosa Otero" initials="DA" userId="S::darosaot@emeal.nttdata.com::aff84337-cb1f-4c23-a940-dc6446add69f" providerId="AD"/>
  <p188:author id="{B401DF70-66D9-6417-3075-154FCC1CFA98}" name="VAN LOOVEREN Lora (GROW-EXT)" initials="" userId="S::Lora.VAN-LOOVEREN@ext.ec.europa.eu::df969400-2ee7-417c-a075-ad33a958ef5b" providerId="AD"/>
  <p188:author id="{5EFE3978-501C-8BFB-7F4A-46EC6F322A1F}" name="ZIBOLD Franziska (GROW)" initials="Z(" userId="S::franziska.zibold@ec.europa.eu::7b8b169f-7342-480f-8027-cc904ae7867c" providerId="AD"/>
  <p188:author id="{87253E7D-2B83-92EE-A0B1-B15A29B7D027}" name="VASCONCELOS Maria (GROW-EXT)" initials="MV" userId="S::Maria.VASCONCELOS@ext.ec.europa.eu::6b43e514-5e12-4eb8-9c19-7b09078f3c3f" providerId="AD"/>
  <p188:author id="{CE26FB98-7A49-757E-11C8-4BEB80A5AF36}" name="TAIMELA Matti Daniel (GROW-EXT)" initials="T(" userId="S::matti-daniel.taimela@ext.ec.europa.eu::b8020c76-c9a5-4787-8f44-021268844d41" providerId="AD"/>
  <p188:author id="{8C0E1DA1-BC7E-E916-F5E5-733842C51B48}" name="DANCIU Cristian (GROW)" initials="" userId="S::Cristian.DANCIU@ec.europa.eu::df861b73-1661-4332-bdb8-3c2ef377e563" providerId="AD"/>
  <p188:author id="{C69A0BC7-E4AF-64C1-7BB3-0832367ACBB9}" name="DUDAS Zsofia (GROW-EXT)" initials="D(" userId="S::zsofia.dudas@ext.ec.europa.eu::db8534a3-b262-4770-bf75-e9501538fc23" providerId="AD"/>
  <p188:author id="{02A55FC7-86D1-D95E-B07F-5CF6DA335962}" name="VARIK Hettel (GROW)" initials="V(" userId="S::hettel.varik@ec.europa.eu::f0b51e5d-363b-4473-b2e3-4e7f1130544f" providerId="AD"/>
  <p188:author id="{4BEB7ACD-6589-7BFF-1717-4188FB00C233}" name="SAN JUAN MORALES Alba (GROW-EXT)" initials="AS" userId="S::Alba.SAN-JUAN-MORALES@ext.ec.europa.eu::8258c34b-7296-4f57-a63b-42baf9a9bee2" providerId="AD"/>
  <p188:author id="{C08EAFD6-2E2A-DB7E-1D3F-42ECAF4A70C4}" name="Julia Gierveld (BE)" initials="JG" userId="S::julia.gierveld@pwc.com::0ffe2f7c-804f-4330-9911-bb2a22f51982" providerId="AD"/>
  <p188:author id="{70D910DD-37D2-285D-CBDC-A4ED437FAC83}" name="SCHMIDT Marc Christopher (GROW)" initials="S(" userId="S::marc-christopher.schmidt@ec.europa.eu::23a91981-fc8c-475a-b770-e7a09fe922a7" providerId="AD"/>
  <p188:author id="{AF41C8DD-C1CC-BA61-B093-9061BEA3C87D}" name="DUDAS Zsofia (GROW-EXT)" initials="" userId="S::Zsofia.DUDAS@ext.ec.europa.eu::db8534a3-b262-4770-bf75-e9501538fc23" providerId="AD"/>
  <p188:author id="{B4A8AEE8-3452-F5C6-D8FB-C3773319A072}" name="Laurent Schoonjans (BE)" initials="LS(" userId="S::laurent.schoonjans@pwc.com::766a31f3-0655-4f89-8ffc-b3c0e00229b2" providerId="AD"/>
  <p188:author id="{B6B7E3EC-FDC3-D954-965A-1AD962795785}" name="Laurent Schoonjans (BE)" initials="L(" userId="S::laurent.schoonjans_pwc.com#ext#@eceuropaeu.onmicrosoft.com::a8509963-9d63-487e-980b-368f74f0935b" providerId="AD"/>
  <p188:author id="{01A1FBEF-055B-A9AF-A336-FEB69FF31D63}" name="ION Alexandru (GROW)" initials="I(" userId="S::alexandru.ion@ec.europa.eu::02d4c8a5-bdd3-4aea-8b9c-287100e54bd1" providerId="AD"/>
  <p188:author id="{56A391F6-59C8-CE39-7480-F7E63677C9A0}" name="Lora Van Looveren (BE)" initials="L(" userId="S::lora.van.looveren_pwc.com#ext#@eceuropaeu.onmicrosoft.com::a14db213-fc91-4921-818b-e800ef730836" providerId="AD"/>
  <p188:author id="{F97F63FA-DE68-B208-FF39-8F8C45E4AF11}" name="BOEHME Anne (GROW-EXT)" initials="AB" userId="S::Anne.BOEHME@ext.ec.europa.eu::7cde759f-7439-4102-99bc-b690010ff7ca" providerId="AD"/>
  <p188:author id="{77696DFA-2F30-678D-B118-0D372256827F}" name="Anne Boehme (BE)" initials="AB" userId="S::anne.boehme@pwc.com::acbb3037-b54d-463a-84c6-2160377e343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en Gohy" initials="AG" lastIdx="17" clrIdx="0">
    <p:extLst>
      <p:ext uri="{19B8F6BF-5375-455C-9EA6-DF929625EA0E}">
        <p15:presenceInfo xmlns:p15="http://schemas.microsoft.com/office/powerpoint/2012/main" userId="S::adrien.gohy@pwc.com::61fdfa75-ce7e-4f1b-b1eb-43a4aed1ea91" providerId="AD"/>
      </p:ext>
    </p:extLst>
  </p:cmAuthor>
  <p:cmAuthor id="2" name="GOHY Adrien (GROW-EXT)" initials="GA(" lastIdx="11" clrIdx="1">
    <p:extLst>
      <p:ext uri="{19B8F6BF-5375-455C-9EA6-DF929625EA0E}">
        <p15:presenceInfo xmlns:p15="http://schemas.microsoft.com/office/powerpoint/2012/main" userId="GOHY Adrien (GROW-EXT)" providerId="None"/>
      </p:ext>
    </p:extLst>
  </p:cmAuthor>
  <p:cmAuthor id="3" name="VAN LOOVEREN Lora (GROW-EXT)" initials="V(" lastIdx="14" clrIdx="2">
    <p:extLst>
      <p:ext uri="{19B8F6BF-5375-455C-9EA6-DF929625EA0E}">
        <p15:presenceInfo xmlns:p15="http://schemas.microsoft.com/office/powerpoint/2012/main" userId="S::lora.van-looveren@ext.ec.europa.eu::52657cff-6702-4889-8a51-ce680b711c42" providerId="AD"/>
      </p:ext>
    </p:extLst>
  </p:cmAuthor>
  <p:cmAuthor id="4" name="GOHY Adrien (GROW-EXT)" initials="G(" lastIdx="7" clrIdx="3">
    <p:extLst>
      <p:ext uri="{19B8F6BF-5375-455C-9EA6-DF929625EA0E}">
        <p15:presenceInfo xmlns:p15="http://schemas.microsoft.com/office/powerpoint/2012/main" userId="S::adrien.gohy@ext.ec.europa.eu::a6b001a3-31a4-47cb-8520-61c6166241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B7A"/>
    <a:srgbClr val="FFC000"/>
    <a:srgbClr val="F2F2F2"/>
    <a:srgbClr val="1E858B"/>
    <a:srgbClr val="E86C52"/>
    <a:srgbClr val="034EA2"/>
    <a:srgbClr val="4BC5DE"/>
    <a:srgbClr val="1EC08A"/>
    <a:srgbClr val="FF9966"/>
    <a:srgbClr val="EF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48" y="44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CELLS CARTAGENA Ana (GROW)" userId="bae1da6c-83db-4829-b10b-015c352c5b7e" providerId="ADAL" clId="{9B096496-B323-4314-9916-12FBD7F3832F}"/>
    <pc:docChg chg="delSld modSld sldOrd">
      <pc:chgData name="BALCELLS CARTAGENA Ana (GROW)" userId="bae1da6c-83db-4829-b10b-015c352c5b7e" providerId="ADAL" clId="{9B096496-B323-4314-9916-12FBD7F3832F}" dt="2026-04-22T07:52:20.050" v="6"/>
      <pc:docMkLst>
        <pc:docMk/>
      </pc:docMkLst>
      <pc:sldChg chg="ord">
        <pc:chgData name="BALCELLS CARTAGENA Ana (GROW)" userId="bae1da6c-83db-4829-b10b-015c352c5b7e" providerId="ADAL" clId="{9B096496-B323-4314-9916-12FBD7F3832F}" dt="2026-04-22T07:49:02.599" v="1"/>
        <pc:sldMkLst>
          <pc:docMk/>
          <pc:sldMk cId="2511090897" sldId="2147482970"/>
        </pc:sldMkLst>
      </pc:sldChg>
      <pc:sldChg chg="del ord">
        <pc:chgData name="BALCELLS CARTAGENA Ana (GROW)" userId="bae1da6c-83db-4829-b10b-015c352c5b7e" providerId="ADAL" clId="{9B096496-B323-4314-9916-12FBD7F3832F}" dt="2026-04-22T07:52:10.854" v="4" actId="2696"/>
        <pc:sldMkLst>
          <pc:docMk/>
          <pc:sldMk cId="2071356829" sldId="2147483037"/>
        </pc:sldMkLst>
      </pc:sldChg>
      <pc:sldChg chg="ord">
        <pc:chgData name="BALCELLS CARTAGENA Ana (GROW)" userId="bae1da6c-83db-4829-b10b-015c352c5b7e" providerId="ADAL" clId="{9B096496-B323-4314-9916-12FBD7F3832F}" dt="2026-04-22T07:52:20.050" v="6"/>
        <pc:sldMkLst>
          <pc:docMk/>
          <pc:sldMk cId="583498282" sldId="214748309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image" Target="../media/image26.png"/><Relationship Id="rId7" Type="http://schemas.openxmlformats.org/officeDocument/2006/relationships/image" Target="../media/image114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113.svg"/><Relationship Id="rId5" Type="http://schemas.openxmlformats.org/officeDocument/2006/relationships/image" Target="../media/image112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3" Type="http://schemas.openxmlformats.org/officeDocument/2006/relationships/image" Target="../media/image26.png"/><Relationship Id="rId7" Type="http://schemas.openxmlformats.org/officeDocument/2006/relationships/image" Target="../media/image114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113.svg"/><Relationship Id="rId5" Type="http://schemas.openxmlformats.org/officeDocument/2006/relationships/image" Target="../media/image112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51B23B-0368-4E79-BB42-02867B6E88D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98AF38-4B6F-4808-8B61-4D99590226B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+mj-lt"/>
            </a:rPr>
            <a:t>The </a:t>
          </a:r>
          <a:r>
            <a:rPr lang="en-GB" b="1" dirty="0">
              <a:latin typeface="+mj-lt"/>
            </a:rPr>
            <a:t>EU Harmonised Standards </a:t>
          </a:r>
          <a:r>
            <a:rPr lang="en-GB" dirty="0">
              <a:latin typeface="+mj-lt"/>
            </a:rPr>
            <a:t>undertaken by CEN-CENELEC to be </a:t>
          </a:r>
          <a:r>
            <a:rPr lang="en-GB" b="0" dirty="0">
              <a:latin typeface="+mj-lt"/>
            </a:rPr>
            <a:t>all published</a:t>
          </a:r>
          <a:r>
            <a:rPr lang="en-GB" b="1" dirty="0">
              <a:latin typeface="+mj-lt"/>
            </a:rPr>
            <a:t>.</a:t>
          </a:r>
          <a:endParaRPr lang="en-US" dirty="0">
            <a:latin typeface="+mj-lt"/>
          </a:endParaRPr>
        </a:p>
      </dgm:t>
    </dgm:pt>
    <dgm:pt modelId="{506277B5-8DA5-4635-B746-48DA74DFD7F9}" type="parTrans" cxnId="{6F35D3EF-A1BC-47BA-B0EE-B374EDF49391}">
      <dgm:prSet/>
      <dgm:spPr/>
      <dgm:t>
        <a:bodyPr/>
        <a:lstStyle/>
        <a:p>
          <a:endParaRPr lang="en-US"/>
        </a:p>
      </dgm:t>
    </dgm:pt>
    <dgm:pt modelId="{C46E781A-10CB-449D-9142-82D64E2CD6DD}" type="sibTrans" cxnId="{6F35D3EF-A1BC-47BA-B0EE-B374EDF49391}">
      <dgm:prSet/>
      <dgm:spPr/>
      <dgm:t>
        <a:bodyPr/>
        <a:lstStyle/>
        <a:p>
          <a:endParaRPr lang="en-US"/>
        </a:p>
      </dgm:t>
    </dgm:pt>
    <dgm:pt modelId="{53D5F86D-AC51-461B-AB74-0F07F63EEB2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Launch of the </a:t>
          </a:r>
          <a:r>
            <a:rPr lang="en-US" b="1" dirty="0"/>
            <a:t>DPP registry </a:t>
          </a:r>
          <a:r>
            <a:rPr lang="en-US" dirty="0"/>
            <a:t>in</a:t>
          </a:r>
          <a:r>
            <a:rPr lang="en-US" b="1" dirty="0"/>
            <a:t> July 2026</a:t>
          </a:r>
          <a:r>
            <a:rPr lang="en-US" b="1" dirty="0">
              <a:latin typeface="Arial"/>
            </a:rPr>
            <a:t>.</a:t>
          </a:r>
          <a:endParaRPr lang="en-US" dirty="0"/>
        </a:p>
      </dgm:t>
    </dgm:pt>
    <dgm:pt modelId="{F25F2C1B-53E9-442E-8306-920DFC92980B}" type="parTrans" cxnId="{CE60E4A0-6ED4-410C-96A5-8BD3F2AFCA5C}">
      <dgm:prSet/>
      <dgm:spPr/>
      <dgm:t>
        <a:bodyPr/>
        <a:lstStyle/>
        <a:p>
          <a:endParaRPr lang="en-US"/>
        </a:p>
      </dgm:t>
    </dgm:pt>
    <dgm:pt modelId="{C0BD026D-0358-4DAF-B76F-91F5AA95DB00}" type="sibTrans" cxnId="{CE60E4A0-6ED4-410C-96A5-8BD3F2AFCA5C}">
      <dgm:prSet/>
      <dgm:spPr/>
      <dgm:t>
        <a:bodyPr/>
        <a:lstStyle/>
        <a:p>
          <a:endParaRPr lang="en-US"/>
        </a:p>
      </dgm:t>
    </dgm:pt>
    <dgm:pt modelId="{0BDADDF3-EA37-479E-8198-BB1AB8D8404D}">
      <dgm:prSet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1" dirty="0"/>
            <a:t>Certain types of big batteries </a:t>
          </a:r>
          <a:r>
            <a:rPr lang="en-US" dirty="0"/>
            <a:t>are the first product category for which the DPP becomes mandatory in </a:t>
          </a:r>
          <a:r>
            <a:rPr lang="en-US" b="1" dirty="0"/>
            <a:t>February 2027</a:t>
          </a:r>
          <a:r>
            <a:rPr lang="en-US" dirty="0"/>
            <a:t>. </a:t>
          </a:r>
        </a:p>
      </dgm:t>
    </dgm:pt>
    <dgm:pt modelId="{6AB51EA2-7F1B-4973-BF2B-51E14DDA3E36}" type="parTrans" cxnId="{6082627C-DEFE-4EF9-9136-C06A7378CA0E}">
      <dgm:prSet/>
      <dgm:spPr/>
      <dgm:t>
        <a:bodyPr/>
        <a:lstStyle/>
        <a:p>
          <a:endParaRPr lang="en-US"/>
        </a:p>
      </dgm:t>
    </dgm:pt>
    <dgm:pt modelId="{E1D9A96F-68AB-46E2-B833-63505A14912E}" type="sibTrans" cxnId="{6082627C-DEFE-4EF9-9136-C06A7378CA0E}">
      <dgm:prSet/>
      <dgm:spPr/>
      <dgm:t>
        <a:bodyPr/>
        <a:lstStyle/>
        <a:p>
          <a:endParaRPr lang="en-US"/>
        </a:p>
      </dgm:t>
    </dgm:pt>
    <dgm:pt modelId="{7433D629-29D5-401C-9F09-348ED416706A}">
      <dgm:prSet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/>
            <a:t>The DPP is being introduced for a </a:t>
          </a:r>
          <a:r>
            <a:rPr lang="en-US" b="1"/>
            <a:t>wide range of other products, specified in ESPR Work </a:t>
          </a:r>
          <a:r>
            <a:rPr lang="en-US" b="1" err="1"/>
            <a:t>Programme</a:t>
          </a:r>
          <a:r>
            <a:rPr lang="en-US" b="1"/>
            <a:t>, </a:t>
          </a:r>
          <a:r>
            <a:rPr lang="en-US"/>
            <a:t>from </a:t>
          </a:r>
          <a:r>
            <a:rPr lang="en-US" b="1"/>
            <a:t>the end of 2027 onwards</a:t>
          </a:r>
          <a:r>
            <a:rPr lang="en-US" b="1">
              <a:latin typeface="Arial"/>
            </a:rPr>
            <a:t>.</a:t>
          </a:r>
          <a:endParaRPr lang="en-US"/>
        </a:p>
      </dgm:t>
    </dgm:pt>
    <dgm:pt modelId="{80B6DFFE-CFDC-4FC7-A902-481387F6EBB6}" type="parTrans" cxnId="{1D5F20A9-1BDD-40FF-88EB-D84D7339A4AB}">
      <dgm:prSet/>
      <dgm:spPr/>
      <dgm:t>
        <a:bodyPr/>
        <a:lstStyle/>
        <a:p>
          <a:endParaRPr lang="en-US"/>
        </a:p>
      </dgm:t>
    </dgm:pt>
    <dgm:pt modelId="{3C92B409-7EEE-42D5-82DB-198878346A19}" type="sibTrans" cxnId="{1D5F20A9-1BDD-40FF-88EB-D84D7339A4AB}">
      <dgm:prSet/>
      <dgm:spPr/>
      <dgm:t>
        <a:bodyPr/>
        <a:lstStyle/>
        <a:p>
          <a:endParaRPr lang="en-US"/>
        </a:p>
      </dgm:t>
    </dgm:pt>
    <dgm:pt modelId="{D1E065A1-FDFC-47A2-9602-C1EDAA3ED024}" type="pres">
      <dgm:prSet presAssocID="{3151B23B-0368-4E79-BB42-02867B6E88D8}" presName="root" presStyleCnt="0">
        <dgm:presLayoutVars>
          <dgm:dir/>
          <dgm:resizeHandles val="exact"/>
        </dgm:presLayoutVars>
      </dgm:prSet>
      <dgm:spPr/>
    </dgm:pt>
    <dgm:pt modelId="{8AC6C60A-6862-47CB-9E21-F41C2C6A5752}" type="pres">
      <dgm:prSet presAssocID="{D798AF38-4B6F-4808-8B61-4D99590226BB}" presName="compNode" presStyleCnt="0"/>
      <dgm:spPr/>
    </dgm:pt>
    <dgm:pt modelId="{C5C4A9CC-3B84-40B1-91CD-2A20E22605E4}" type="pres">
      <dgm:prSet presAssocID="{D798AF38-4B6F-4808-8B61-4D99590226BB}" presName="bgRect" presStyleLbl="bgShp" presStyleIdx="0" presStyleCnt="4" custLinFactNeighborX="-53708" custLinFactNeighborY="10706"/>
      <dgm:spPr>
        <a:solidFill>
          <a:schemeClr val="bg1"/>
        </a:solidFill>
      </dgm:spPr>
    </dgm:pt>
    <dgm:pt modelId="{4BDECCF5-493C-4B84-8476-C5A10C768A4E}" type="pres">
      <dgm:prSet presAssocID="{D798AF38-4B6F-4808-8B61-4D99590226B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6273D6C2-4F39-49FC-9504-122B592C7ED6}" type="pres">
      <dgm:prSet presAssocID="{D798AF38-4B6F-4808-8B61-4D99590226BB}" presName="spaceRect" presStyleCnt="0"/>
      <dgm:spPr/>
    </dgm:pt>
    <dgm:pt modelId="{95504330-8A3C-4964-A4AA-A1F1EE800CFB}" type="pres">
      <dgm:prSet presAssocID="{D798AF38-4B6F-4808-8B61-4D99590226BB}" presName="parTx" presStyleLbl="revTx" presStyleIdx="0" presStyleCnt="4">
        <dgm:presLayoutVars>
          <dgm:chMax val="0"/>
          <dgm:chPref val="0"/>
        </dgm:presLayoutVars>
      </dgm:prSet>
      <dgm:spPr/>
    </dgm:pt>
    <dgm:pt modelId="{6CAE4BE2-278A-4FE3-A37D-97FE2E6DD2EA}" type="pres">
      <dgm:prSet presAssocID="{C46E781A-10CB-449D-9142-82D64E2CD6DD}" presName="sibTrans" presStyleCnt="0"/>
      <dgm:spPr/>
    </dgm:pt>
    <dgm:pt modelId="{8749BD9F-E82F-4A58-B583-A41EDA84A80F}" type="pres">
      <dgm:prSet presAssocID="{53D5F86D-AC51-461B-AB74-0F07F63EEB2F}" presName="compNode" presStyleCnt="0"/>
      <dgm:spPr/>
    </dgm:pt>
    <dgm:pt modelId="{FF70C3D2-6F7A-4059-9414-E21C784D5AE5}" type="pres">
      <dgm:prSet presAssocID="{53D5F86D-AC51-461B-AB74-0F07F63EEB2F}" presName="bgRect" presStyleLbl="bgShp" presStyleIdx="1" presStyleCnt="4"/>
      <dgm:spPr>
        <a:solidFill>
          <a:schemeClr val="bg1"/>
        </a:solidFill>
      </dgm:spPr>
    </dgm:pt>
    <dgm:pt modelId="{9819D187-D6B9-4160-9D61-C5AED586BF52}" type="pres">
      <dgm:prSet presAssocID="{53D5F86D-AC51-461B-AB74-0F07F63EEB2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25A7A797-9DA1-457C-90B4-887EF0665B61}" type="pres">
      <dgm:prSet presAssocID="{53D5F86D-AC51-461B-AB74-0F07F63EEB2F}" presName="spaceRect" presStyleCnt="0"/>
      <dgm:spPr/>
    </dgm:pt>
    <dgm:pt modelId="{2CC2140B-A81F-46B4-9942-372972421258}" type="pres">
      <dgm:prSet presAssocID="{53D5F86D-AC51-461B-AB74-0F07F63EEB2F}" presName="parTx" presStyleLbl="revTx" presStyleIdx="1" presStyleCnt="4">
        <dgm:presLayoutVars>
          <dgm:chMax val="0"/>
          <dgm:chPref val="0"/>
        </dgm:presLayoutVars>
      </dgm:prSet>
      <dgm:spPr/>
    </dgm:pt>
    <dgm:pt modelId="{091CEE53-85BE-4CA7-BC9D-0B6950020BB6}" type="pres">
      <dgm:prSet presAssocID="{C0BD026D-0358-4DAF-B76F-91F5AA95DB00}" presName="sibTrans" presStyleCnt="0"/>
      <dgm:spPr/>
    </dgm:pt>
    <dgm:pt modelId="{EEBE493F-287B-4D68-B6D3-935FE6AB1979}" type="pres">
      <dgm:prSet presAssocID="{0BDADDF3-EA37-479E-8198-BB1AB8D8404D}" presName="compNode" presStyleCnt="0"/>
      <dgm:spPr/>
    </dgm:pt>
    <dgm:pt modelId="{D67086E7-FD17-4E7D-BE53-34DEF1665656}" type="pres">
      <dgm:prSet presAssocID="{0BDADDF3-EA37-479E-8198-BB1AB8D8404D}" presName="bgRect" presStyleLbl="bgShp" presStyleIdx="2" presStyleCnt="4"/>
      <dgm:spPr>
        <a:solidFill>
          <a:schemeClr val="bg1"/>
        </a:solidFill>
      </dgm:spPr>
    </dgm:pt>
    <dgm:pt modelId="{A48EFCE5-32EA-4DBD-BB6A-D78C568DFFC2}" type="pres">
      <dgm:prSet presAssocID="{0BDADDF3-EA37-479E-8198-BB1AB8D8404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B7862719-4391-4613-B25C-F76CE66E432E}" type="pres">
      <dgm:prSet presAssocID="{0BDADDF3-EA37-479E-8198-BB1AB8D8404D}" presName="spaceRect" presStyleCnt="0"/>
      <dgm:spPr/>
    </dgm:pt>
    <dgm:pt modelId="{F3E07CBD-C504-464A-841B-130C1A4B1992}" type="pres">
      <dgm:prSet presAssocID="{0BDADDF3-EA37-479E-8198-BB1AB8D8404D}" presName="parTx" presStyleLbl="revTx" presStyleIdx="2" presStyleCnt="4">
        <dgm:presLayoutVars>
          <dgm:chMax val="0"/>
          <dgm:chPref val="0"/>
        </dgm:presLayoutVars>
      </dgm:prSet>
      <dgm:spPr/>
    </dgm:pt>
    <dgm:pt modelId="{D81BC8CC-FE37-4427-B0F8-AA8EDD841059}" type="pres">
      <dgm:prSet presAssocID="{E1D9A96F-68AB-46E2-B833-63505A14912E}" presName="sibTrans" presStyleCnt="0"/>
      <dgm:spPr/>
    </dgm:pt>
    <dgm:pt modelId="{15BC30D3-9AC0-489E-8AD0-6CCA8A7D3E75}" type="pres">
      <dgm:prSet presAssocID="{7433D629-29D5-401C-9F09-348ED416706A}" presName="compNode" presStyleCnt="0"/>
      <dgm:spPr/>
    </dgm:pt>
    <dgm:pt modelId="{E1A07972-4A04-4C70-A7EC-77B5F7FFE3FC}" type="pres">
      <dgm:prSet presAssocID="{7433D629-29D5-401C-9F09-348ED416706A}" presName="bgRect" presStyleLbl="bgShp" presStyleIdx="3" presStyleCnt="4"/>
      <dgm:spPr>
        <a:solidFill>
          <a:schemeClr val="bg1"/>
        </a:solidFill>
      </dgm:spPr>
    </dgm:pt>
    <dgm:pt modelId="{20E392C3-1A4D-4DE3-B04A-E93537FA4229}" type="pres">
      <dgm:prSet presAssocID="{7433D629-29D5-401C-9F09-348ED416706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737EF9E5-173A-42F0-9BC3-FD5F19D35A3C}" type="pres">
      <dgm:prSet presAssocID="{7433D629-29D5-401C-9F09-348ED416706A}" presName="spaceRect" presStyleCnt="0"/>
      <dgm:spPr/>
    </dgm:pt>
    <dgm:pt modelId="{F2B5466F-C4AF-4EEC-AFA8-E21AA9614658}" type="pres">
      <dgm:prSet presAssocID="{7433D629-29D5-401C-9F09-348ED416706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C816F63-41C3-4E89-8C21-771E50ABF404}" type="presOf" srcId="{0BDADDF3-EA37-479E-8198-BB1AB8D8404D}" destId="{F3E07CBD-C504-464A-841B-130C1A4B1992}" srcOrd="0" destOrd="0" presId="urn:microsoft.com/office/officeart/2018/2/layout/IconVerticalSolidList"/>
    <dgm:cxn modelId="{B3BA5978-43F4-4C11-8E28-47AF8971CA52}" type="presOf" srcId="{7433D629-29D5-401C-9F09-348ED416706A}" destId="{F2B5466F-C4AF-4EEC-AFA8-E21AA9614658}" srcOrd="0" destOrd="0" presId="urn:microsoft.com/office/officeart/2018/2/layout/IconVerticalSolidList"/>
    <dgm:cxn modelId="{6082627C-DEFE-4EF9-9136-C06A7378CA0E}" srcId="{3151B23B-0368-4E79-BB42-02867B6E88D8}" destId="{0BDADDF3-EA37-479E-8198-BB1AB8D8404D}" srcOrd="2" destOrd="0" parTransId="{6AB51EA2-7F1B-4973-BF2B-51E14DDA3E36}" sibTransId="{E1D9A96F-68AB-46E2-B833-63505A14912E}"/>
    <dgm:cxn modelId="{ABCB3596-D1DA-4D76-A37F-289C8A962345}" type="presOf" srcId="{D798AF38-4B6F-4808-8B61-4D99590226BB}" destId="{95504330-8A3C-4964-A4AA-A1F1EE800CFB}" srcOrd="0" destOrd="0" presId="urn:microsoft.com/office/officeart/2018/2/layout/IconVerticalSolidList"/>
    <dgm:cxn modelId="{CE60E4A0-6ED4-410C-96A5-8BD3F2AFCA5C}" srcId="{3151B23B-0368-4E79-BB42-02867B6E88D8}" destId="{53D5F86D-AC51-461B-AB74-0F07F63EEB2F}" srcOrd="1" destOrd="0" parTransId="{F25F2C1B-53E9-442E-8306-920DFC92980B}" sibTransId="{C0BD026D-0358-4DAF-B76F-91F5AA95DB00}"/>
    <dgm:cxn modelId="{1D5F20A9-1BDD-40FF-88EB-D84D7339A4AB}" srcId="{3151B23B-0368-4E79-BB42-02867B6E88D8}" destId="{7433D629-29D5-401C-9F09-348ED416706A}" srcOrd="3" destOrd="0" parTransId="{80B6DFFE-CFDC-4FC7-A902-481387F6EBB6}" sibTransId="{3C92B409-7EEE-42D5-82DB-198878346A19}"/>
    <dgm:cxn modelId="{7568B0B2-9E4B-4C26-A6E4-39433E1914BC}" type="presOf" srcId="{53D5F86D-AC51-461B-AB74-0F07F63EEB2F}" destId="{2CC2140B-A81F-46B4-9942-372972421258}" srcOrd="0" destOrd="0" presId="urn:microsoft.com/office/officeart/2018/2/layout/IconVerticalSolidList"/>
    <dgm:cxn modelId="{6F35D3EF-A1BC-47BA-B0EE-B374EDF49391}" srcId="{3151B23B-0368-4E79-BB42-02867B6E88D8}" destId="{D798AF38-4B6F-4808-8B61-4D99590226BB}" srcOrd="0" destOrd="0" parTransId="{506277B5-8DA5-4635-B746-48DA74DFD7F9}" sibTransId="{C46E781A-10CB-449D-9142-82D64E2CD6DD}"/>
    <dgm:cxn modelId="{B7049FFE-8D46-4E85-A401-11DE20117841}" type="presOf" srcId="{3151B23B-0368-4E79-BB42-02867B6E88D8}" destId="{D1E065A1-FDFC-47A2-9602-C1EDAA3ED024}" srcOrd="0" destOrd="0" presId="urn:microsoft.com/office/officeart/2018/2/layout/IconVerticalSolidList"/>
    <dgm:cxn modelId="{7DEB73C7-77F0-474F-A0EE-C42F9A5E989C}" type="presParOf" srcId="{D1E065A1-FDFC-47A2-9602-C1EDAA3ED024}" destId="{8AC6C60A-6862-47CB-9E21-F41C2C6A5752}" srcOrd="0" destOrd="0" presId="urn:microsoft.com/office/officeart/2018/2/layout/IconVerticalSolidList"/>
    <dgm:cxn modelId="{0BEF0FD2-D0FB-406A-AB4B-35483CA67E89}" type="presParOf" srcId="{8AC6C60A-6862-47CB-9E21-F41C2C6A5752}" destId="{C5C4A9CC-3B84-40B1-91CD-2A20E22605E4}" srcOrd="0" destOrd="0" presId="urn:microsoft.com/office/officeart/2018/2/layout/IconVerticalSolidList"/>
    <dgm:cxn modelId="{403D277B-27CE-4EDE-B0C6-936CA2D1567F}" type="presParOf" srcId="{8AC6C60A-6862-47CB-9E21-F41C2C6A5752}" destId="{4BDECCF5-493C-4B84-8476-C5A10C768A4E}" srcOrd="1" destOrd="0" presId="urn:microsoft.com/office/officeart/2018/2/layout/IconVerticalSolidList"/>
    <dgm:cxn modelId="{8EBC5B9C-FE5C-40F4-AD5C-B1E682B97963}" type="presParOf" srcId="{8AC6C60A-6862-47CB-9E21-F41C2C6A5752}" destId="{6273D6C2-4F39-49FC-9504-122B592C7ED6}" srcOrd="2" destOrd="0" presId="urn:microsoft.com/office/officeart/2018/2/layout/IconVerticalSolidList"/>
    <dgm:cxn modelId="{50AF8917-3499-446B-ACD6-383705D84506}" type="presParOf" srcId="{8AC6C60A-6862-47CB-9E21-F41C2C6A5752}" destId="{95504330-8A3C-4964-A4AA-A1F1EE800CFB}" srcOrd="3" destOrd="0" presId="urn:microsoft.com/office/officeart/2018/2/layout/IconVerticalSolidList"/>
    <dgm:cxn modelId="{C66FDF2F-697C-4057-94FA-442312061FD3}" type="presParOf" srcId="{D1E065A1-FDFC-47A2-9602-C1EDAA3ED024}" destId="{6CAE4BE2-278A-4FE3-A37D-97FE2E6DD2EA}" srcOrd="1" destOrd="0" presId="urn:microsoft.com/office/officeart/2018/2/layout/IconVerticalSolidList"/>
    <dgm:cxn modelId="{230E834A-96F8-4384-8534-87A837F9E3FC}" type="presParOf" srcId="{D1E065A1-FDFC-47A2-9602-C1EDAA3ED024}" destId="{8749BD9F-E82F-4A58-B583-A41EDA84A80F}" srcOrd="2" destOrd="0" presId="urn:microsoft.com/office/officeart/2018/2/layout/IconVerticalSolidList"/>
    <dgm:cxn modelId="{8E1650BE-1BEE-417E-9431-4F95F1245FC5}" type="presParOf" srcId="{8749BD9F-E82F-4A58-B583-A41EDA84A80F}" destId="{FF70C3D2-6F7A-4059-9414-E21C784D5AE5}" srcOrd="0" destOrd="0" presId="urn:microsoft.com/office/officeart/2018/2/layout/IconVerticalSolidList"/>
    <dgm:cxn modelId="{D6261FF5-2674-4CAA-AD7E-6547FFFCCF99}" type="presParOf" srcId="{8749BD9F-E82F-4A58-B583-A41EDA84A80F}" destId="{9819D187-D6B9-4160-9D61-C5AED586BF52}" srcOrd="1" destOrd="0" presId="urn:microsoft.com/office/officeart/2018/2/layout/IconVerticalSolidList"/>
    <dgm:cxn modelId="{7758FDED-4A25-4D5E-8A01-234C417B327D}" type="presParOf" srcId="{8749BD9F-E82F-4A58-B583-A41EDA84A80F}" destId="{25A7A797-9DA1-457C-90B4-887EF0665B61}" srcOrd="2" destOrd="0" presId="urn:microsoft.com/office/officeart/2018/2/layout/IconVerticalSolidList"/>
    <dgm:cxn modelId="{284B06CB-AC07-456E-8051-12A6C275B004}" type="presParOf" srcId="{8749BD9F-E82F-4A58-B583-A41EDA84A80F}" destId="{2CC2140B-A81F-46B4-9942-372972421258}" srcOrd="3" destOrd="0" presId="urn:microsoft.com/office/officeart/2018/2/layout/IconVerticalSolidList"/>
    <dgm:cxn modelId="{5D8BF927-CE93-4F74-9BC7-F7405E37C356}" type="presParOf" srcId="{D1E065A1-FDFC-47A2-9602-C1EDAA3ED024}" destId="{091CEE53-85BE-4CA7-BC9D-0B6950020BB6}" srcOrd="3" destOrd="0" presId="urn:microsoft.com/office/officeart/2018/2/layout/IconVerticalSolidList"/>
    <dgm:cxn modelId="{6B57434F-1F6A-4FEC-BB84-72F524D10F0F}" type="presParOf" srcId="{D1E065A1-FDFC-47A2-9602-C1EDAA3ED024}" destId="{EEBE493F-287B-4D68-B6D3-935FE6AB1979}" srcOrd="4" destOrd="0" presId="urn:microsoft.com/office/officeart/2018/2/layout/IconVerticalSolidList"/>
    <dgm:cxn modelId="{C985C247-D13B-4FF5-9AEB-A3AC0CAFBC50}" type="presParOf" srcId="{EEBE493F-287B-4D68-B6D3-935FE6AB1979}" destId="{D67086E7-FD17-4E7D-BE53-34DEF1665656}" srcOrd="0" destOrd="0" presId="urn:microsoft.com/office/officeart/2018/2/layout/IconVerticalSolidList"/>
    <dgm:cxn modelId="{6FF65571-D841-45C0-A1BE-7BBC51D2FAAC}" type="presParOf" srcId="{EEBE493F-287B-4D68-B6D3-935FE6AB1979}" destId="{A48EFCE5-32EA-4DBD-BB6A-D78C568DFFC2}" srcOrd="1" destOrd="0" presId="urn:microsoft.com/office/officeart/2018/2/layout/IconVerticalSolidList"/>
    <dgm:cxn modelId="{F4AA6641-4B88-4013-A829-1345B7BD0D31}" type="presParOf" srcId="{EEBE493F-287B-4D68-B6D3-935FE6AB1979}" destId="{B7862719-4391-4613-B25C-F76CE66E432E}" srcOrd="2" destOrd="0" presId="urn:microsoft.com/office/officeart/2018/2/layout/IconVerticalSolidList"/>
    <dgm:cxn modelId="{2E43FEC2-639C-4A5D-AC0E-53EA817FE769}" type="presParOf" srcId="{EEBE493F-287B-4D68-B6D3-935FE6AB1979}" destId="{F3E07CBD-C504-464A-841B-130C1A4B1992}" srcOrd="3" destOrd="0" presId="urn:microsoft.com/office/officeart/2018/2/layout/IconVerticalSolidList"/>
    <dgm:cxn modelId="{30C670DA-13EB-4925-B651-CE55F6136ABB}" type="presParOf" srcId="{D1E065A1-FDFC-47A2-9602-C1EDAA3ED024}" destId="{D81BC8CC-FE37-4427-B0F8-AA8EDD841059}" srcOrd="5" destOrd="0" presId="urn:microsoft.com/office/officeart/2018/2/layout/IconVerticalSolidList"/>
    <dgm:cxn modelId="{E3B0E65B-6152-4E16-9421-9BB79EBDC50F}" type="presParOf" srcId="{D1E065A1-FDFC-47A2-9602-C1EDAA3ED024}" destId="{15BC30D3-9AC0-489E-8AD0-6CCA8A7D3E75}" srcOrd="6" destOrd="0" presId="urn:microsoft.com/office/officeart/2018/2/layout/IconVerticalSolidList"/>
    <dgm:cxn modelId="{6A378D41-4B94-4EE0-80A1-A4B103667176}" type="presParOf" srcId="{15BC30D3-9AC0-489E-8AD0-6CCA8A7D3E75}" destId="{E1A07972-4A04-4C70-A7EC-77B5F7FFE3FC}" srcOrd="0" destOrd="0" presId="urn:microsoft.com/office/officeart/2018/2/layout/IconVerticalSolidList"/>
    <dgm:cxn modelId="{E32BA6A5-DA47-44E9-8CD5-F1FA590FB91D}" type="presParOf" srcId="{15BC30D3-9AC0-489E-8AD0-6CCA8A7D3E75}" destId="{20E392C3-1A4D-4DE3-B04A-E93537FA4229}" srcOrd="1" destOrd="0" presId="urn:microsoft.com/office/officeart/2018/2/layout/IconVerticalSolidList"/>
    <dgm:cxn modelId="{F515073E-6590-44F2-8D5C-270BB6E98589}" type="presParOf" srcId="{15BC30D3-9AC0-489E-8AD0-6CCA8A7D3E75}" destId="{737EF9E5-173A-42F0-9BC3-FD5F19D35A3C}" srcOrd="2" destOrd="0" presId="urn:microsoft.com/office/officeart/2018/2/layout/IconVerticalSolidList"/>
    <dgm:cxn modelId="{6F4E17AD-F304-4639-A384-0192C29F5EFC}" type="presParOf" srcId="{15BC30D3-9AC0-489E-8AD0-6CCA8A7D3E75}" destId="{F2B5466F-C4AF-4EEC-AFA8-E21AA961465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4A9CC-3B84-40B1-91CD-2A20E22605E4}">
      <dsp:nvSpPr>
        <dsp:cNvPr id="0" name=""/>
        <dsp:cNvSpPr/>
      </dsp:nvSpPr>
      <dsp:spPr>
        <a:xfrm>
          <a:off x="0" y="102713"/>
          <a:ext cx="11517115" cy="94203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ECCF5-493C-4B84-8476-C5A10C768A4E}">
      <dsp:nvSpPr>
        <dsp:cNvPr id="0" name=""/>
        <dsp:cNvSpPr/>
      </dsp:nvSpPr>
      <dsp:spPr>
        <a:xfrm>
          <a:off x="284966" y="213817"/>
          <a:ext cx="518121" cy="5181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04330-8A3C-4964-A4AA-A1F1EE800CFB}">
      <dsp:nvSpPr>
        <dsp:cNvPr id="0" name=""/>
        <dsp:cNvSpPr/>
      </dsp:nvSpPr>
      <dsp:spPr>
        <a:xfrm>
          <a:off x="1088055" y="1858"/>
          <a:ext cx="10429059" cy="94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99" tIns="99699" rIns="99699" bIns="9969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+mj-lt"/>
            </a:rPr>
            <a:t>The </a:t>
          </a:r>
          <a:r>
            <a:rPr lang="en-GB" sz="2200" b="1" kern="1200" dirty="0">
              <a:latin typeface="+mj-lt"/>
            </a:rPr>
            <a:t>EU Harmonised Standards </a:t>
          </a:r>
          <a:r>
            <a:rPr lang="en-GB" sz="2200" kern="1200" dirty="0">
              <a:latin typeface="+mj-lt"/>
            </a:rPr>
            <a:t>undertaken by CEN-CENELEC to be </a:t>
          </a:r>
          <a:r>
            <a:rPr lang="en-GB" sz="2200" b="0" kern="1200" dirty="0">
              <a:latin typeface="+mj-lt"/>
            </a:rPr>
            <a:t>all published</a:t>
          </a:r>
          <a:r>
            <a:rPr lang="en-GB" sz="2200" b="1" kern="1200" dirty="0">
              <a:latin typeface="+mj-lt"/>
            </a:rPr>
            <a:t>.</a:t>
          </a:r>
          <a:endParaRPr lang="en-US" sz="2200" kern="1200" dirty="0">
            <a:latin typeface="+mj-lt"/>
          </a:endParaRPr>
        </a:p>
      </dsp:txBody>
      <dsp:txXfrm>
        <a:off x="1088055" y="1858"/>
        <a:ext cx="10429059" cy="942039"/>
      </dsp:txXfrm>
    </dsp:sp>
    <dsp:sp modelId="{FF70C3D2-6F7A-4059-9414-E21C784D5AE5}">
      <dsp:nvSpPr>
        <dsp:cNvPr id="0" name=""/>
        <dsp:cNvSpPr/>
      </dsp:nvSpPr>
      <dsp:spPr>
        <a:xfrm>
          <a:off x="0" y="1179407"/>
          <a:ext cx="11517115" cy="94203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19D187-D6B9-4160-9D61-C5AED586BF52}">
      <dsp:nvSpPr>
        <dsp:cNvPr id="0" name=""/>
        <dsp:cNvSpPr/>
      </dsp:nvSpPr>
      <dsp:spPr>
        <a:xfrm>
          <a:off x="284966" y="1391366"/>
          <a:ext cx="518121" cy="5181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2140B-A81F-46B4-9942-372972421258}">
      <dsp:nvSpPr>
        <dsp:cNvPr id="0" name=""/>
        <dsp:cNvSpPr/>
      </dsp:nvSpPr>
      <dsp:spPr>
        <a:xfrm>
          <a:off x="1088055" y="1179407"/>
          <a:ext cx="10429059" cy="942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99" tIns="99699" rIns="99699" bIns="9969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Launch of the </a:t>
          </a:r>
          <a:r>
            <a:rPr lang="en-US" sz="2200" b="1" kern="1200" dirty="0"/>
            <a:t>DPP registry </a:t>
          </a:r>
          <a:r>
            <a:rPr lang="en-US" sz="2200" kern="1200" dirty="0"/>
            <a:t>in</a:t>
          </a:r>
          <a:r>
            <a:rPr lang="en-US" sz="2200" b="1" kern="1200" dirty="0"/>
            <a:t> July 2026</a:t>
          </a:r>
          <a:r>
            <a:rPr lang="en-US" sz="2200" b="1" kern="1200" dirty="0">
              <a:latin typeface="Arial"/>
            </a:rPr>
            <a:t>.</a:t>
          </a:r>
          <a:endParaRPr lang="en-US" sz="2200" kern="1200" dirty="0"/>
        </a:p>
      </dsp:txBody>
      <dsp:txXfrm>
        <a:off x="1088055" y="1179407"/>
        <a:ext cx="10429059" cy="942039"/>
      </dsp:txXfrm>
    </dsp:sp>
    <dsp:sp modelId="{D67086E7-FD17-4E7D-BE53-34DEF1665656}">
      <dsp:nvSpPr>
        <dsp:cNvPr id="0" name=""/>
        <dsp:cNvSpPr/>
      </dsp:nvSpPr>
      <dsp:spPr>
        <a:xfrm>
          <a:off x="0" y="2356956"/>
          <a:ext cx="11517115" cy="94203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EFCE5-32EA-4DBD-BB6A-D78C568DFFC2}">
      <dsp:nvSpPr>
        <dsp:cNvPr id="0" name=""/>
        <dsp:cNvSpPr/>
      </dsp:nvSpPr>
      <dsp:spPr>
        <a:xfrm>
          <a:off x="284966" y="2568915"/>
          <a:ext cx="518121" cy="5181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07CBD-C504-464A-841B-130C1A4B1992}">
      <dsp:nvSpPr>
        <dsp:cNvPr id="0" name=""/>
        <dsp:cNvSpPr/>
      </dsp:nvSpPr>
      <dsp:spPr>
        <a:xfrm>
          <a:off x="1088055" y="2356956"/>
          <a:ext cx="10429059" cy="942039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99" tIns="99699" rIns="99699" bIns="9969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Certain types of big batteries </a:t>
          </a:r>
          <a:r>
            <a:rPr lang="en-US" sz="2200" kern="1200" dirty="0"/>
            <a:t>are the first product category for which the DPP becomes mandatory in </a:t>
          </a:r>
          <a:r>
            <a:rPr lang="en-US" sz="2200" b="1" kern="1200" dirty="0"/>
            <a:t>February 2027</a:t>
          </a:r>
          <a:r>
            <a:rPr lang="en-US" sz="2200" kern="1200" dirty="0"/>
            <a:t>. </a:t>
          </a:r>
        </a:p>
      </dsp:txBody>
      <dsp:txXfrm>
        <a:off x="1088055" y="2356956"/>
        <a:ext cx="10429059" cy="942039"/>
      </dsp:txXfrm>
    </dsp:sp>
    <dsp:sp modelId="{E1A07972-4A04-4C70-A7EC-77B5F7FFE3FC}">
      <dsp:nvSpPr>
        <dsp:cNvPr id="0" name=""/>
        <dsp:cNvSpPr/>
      </dsp:nvSpPr>
      <dsp:spPr>
        <a:xfrm>
          <a:off x="0" y="3534505"/>
          <a:ext cx="11517115" cy="942039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E392C3-1A4D-4DE3-B04A-E93537FA4229}">
      <dsp:nvSpPr>
        <dsp:cNvPr id="0" name=""/>
        <dsp:cNvSpPr/>
      </dsp:nvSpPr>
      <dsp:spPr>
        <a:xfrm>
          <a:off x="284966" y="3746464"/>
          <a:ext cx="518121" cy="5181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B5466F-C4AF-4EEC-AFA8-E21AA9614658}">
      <dsp:nvSpPr>
        <dsp:cNvPr id="0" name=""/>
        <dsp:cNvSpPr/>
      </dsp:nvSpPr>
      <dsp:spPr>
        <a:xfrm>
          <a:off x="1088055" y="3534505"/>
          <a:ext cx="10429059" cy="942039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699" tIns="99699" rIns="99699" bIns="9969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DPP is being introduced for a </a:t>
          </a:r>
          <a:r>
            <a:rPr lang="en-US" sz="2200" b="1" kern="1200"/>
            <a:t>wide range of other products, specified in ESPR Work </a:t>
          </a:r>
          <a:r>
            <a:rPr lang="en-US" sz="2200" b="1" kern="1200" err="1"/>
            <a:t>Programme</a:t>
          </a:r>
          <a:r>
            <a:rPr lang="en-US" sz="2200" b="1" kern="1200"/>
            <a:t>, </a:t>
          </a:r>
          <a:r>
            <a:rPr lang="en-US" sz="2200" kern="1200"/>
            <a:t>from </a:t>
          </a:r>
          <a:r>
            <a:rPr lang="en-US" sz="2200" b="1" kern="1200"/>
            <a:t>the end of 2027 onwards</a:t>
          </a:r>
          <a:r>
            <a:rPr lang="en-US" sz="2200" b="1" kern="1200">
              <a:latin typeface="Arial"/>
            </a:rPr>
            <a:t>.</a:t>
          </a:r>
          <a:endParaRPr lang="en-US" sz="2200" kern="1200"/>
        </a:p>
      </dsp:txBody>
      <dsp:txXfrm>
        <a:off x="1088055" y="3534505"/>
        <a:ext cx="10429059" cy="942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22/04/2026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313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897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C27DA-3AB8-F8A2-A6E6-48458380A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8FCD28-AA5F-866E-9952-995FABAC0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0BE95B-BD26-B344-A204-36ADA245C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CF54C-AF77-47C3-C27E-CBEAF360C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637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BB8E8-8D7A-39AC-BE99-3741AB5A6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35C194-0B55-1AEB-C7BA-7DA873623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5F6515-8DED-81F6-4C78-8B447B9F1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B8FA5-60B2-06E1-4364-C4B762DA2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974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4DE30-450F-628F-B198-5FEF144B5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920F47-3A46-FADB-914B-54BA903D4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36A1F0-5993-9815-44DD-AA147CF19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C0B54-2E1A-0D90-B6FF-7E140FE0E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3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100C9-C9F1-827A-EE53-2CEED5CDB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F8222D-6536-793F-91A9-500E70563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14B4B2-3C05-2A45-483E-3CF500460F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Speaking points: main benefits one keyword for 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B8588-6FEC-45BE-D30C-D182625F8A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C1BA9A-C49F-4C4C-8966-26AE0DD85C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8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45F29-BE68-5E5B-86A8-12F8F14B3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0DE275-E6B7-1F58-C50A-D30338FBC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FE42A4-BBA4-D7BA-305E-655504069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BE765-8452-569F-49A4-8A4B53E91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005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89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Relationship Id="rId4" Type="http://schemas.openxmlformats.org/officeDocument/2006/relationships/image" Target="../media/image13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78619" y="1913416"/>
            <a:ext cx="1875181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051401" y="2898477"/>
            <a:ext cx="2307284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081980" y="1913416"/>
            <a:ext cx="3185512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38213" y="1748077"/>
            <a:ext cx="2643187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40251" y="2860831"/>
            <a:ext cx="1620431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19097" y="3790927"/>
            <a:ext cx="1987550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938213" y="3908959"/>
            <a:ext cx="1751486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323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838199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993027" y="174807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147855" y="1748078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7302683" y="1748077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9457511" y="1748077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838199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993027" y="3934111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147855" y="3934110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302683" y="393410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457511" y="3934109"/>
            <a:ext cx="1896289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10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18436"/>
            <a:ext cx="9416716" cy="4826000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09B2FBC-08A3-6446-A41B-385DD1F7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9058" y="6498897"/>
            <a:ext cx="903343" cy="222579"/>
          </a:xfrm>
        </p:spPr>
        <p:txBody>
          <a:bodyPr rIns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930D90-B5AE-694C-AF4D-B5392C99196C}" type="slidenum">
              <a:rPr lang="en-US" smtClean="0"/>
              <a:pPr/>
              <a:t>‹#›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E8BCEE-997A-0748-AE78-6E7481048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0910" y="6456901"/>
            <a:ext cx="1321873" cy="273491"/>
          </a:xfrm>
          <a:prstGeom prst="rect">
            <a:avLst/>
          </a:prstGeom>
        </p:spPr>
      </p:pic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A04133F8-5724-F648-9587-29A2A7AC7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67069" y="6520998"/>
            <a:ext cx="3517900" cy="178377"/>
          </a:xfrm>
        </p:spPr>
        <p:txBody>
          <a:bodyPr lIns="0" tIns="0" rIns="0" bIns="0"/>
          <a:lstStyle>
            <a:lvl1pPr>
              <a:defRPr sz="1333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Click to edit Presentation Title</a:t>
            </a:r>
            <a:endParaRPr lang="en-LU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1A48C9C-5C65-E84A-A708-17B1D8E1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586830"/>
            <a:ext cx="9416716" cy="555071"/>
          </a:xfrm>
        </p:spPr>
        <p:txBody>
          <a:bodyPr/>
          <a:lstStyle>
            <a:lvl1pPr>
              <a:defRPr>
                <a:solidFill>
                  <a:srgbClr val="F39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901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ound pictures" userDrawn="1">
  <p:cSld name="Round picture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6"/>
          <p:cNvSpPr>
            <a:spLocks noGrp="1"/>
          </p:cNvSpPr>
          <p:nvPr>
            <p:ph type="pic" idx="2"/>
          </p:nvPr>
        </p:nvSpPr>
        <p:spPr>
          <a:xfrm>
            <a:off x="2398347" y="1843395"/>
            <a:ext cx="2138669" cy="2138669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29" name="Google Shape;129;p36"/>
          <p:cNvSpPr txBox="1">
            <a:spLocks noGrp="1"/>
          </p:cNvSpPr>
          <p:nvPr>
            <p:ph type="body" idx="1"/>
          </p:nvPr>
        </p:nvSpPr>
        <p:spPr>
          <a:xfrm>
            <a:off x="2426281" y="4260554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36"/>
          <p:cNvSpPr>
            <a:spLocks noGrp="1"/>
          </p:cNvSpPr>
          <p:nvPr>
            <p:ph type="pic" idx="3"/>
          </p:nvPr>
        </p:nvSpPr>
        <p:spPr>
          <a:xfrm>
            <a:off x="5009784" y="1843394"/>
            <a:ext cx="2138669" cy="2138669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1" name="Google Shape;131;p36"/>
          <p:cNvSpPr txBox="1">
            <a:spLocks noGrp="1"/>
          </p:cNvSpPr>
          <p:nvPr>
            <p:ph type="body" idx="4"/>
          </p:nvPr>
        </p:nvSpPr>
        <p:spPr>
          <a:xfrm>
            <a:off x="5047029" y="4260554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6"/>
          <p:cNvSpPr>
            <a:spLocks noGrp="1"/>
          </p:cNvSpPr>
          <p:nvPr>
            <p:ph type="pic" idx="5"/>
          </p:nvPr>
        </p:nvSpPr>
        <p:spPr>
          <a:xfrm>
            <a:off x="7621221" y="1843393"/>
            <a:ext cx="2138669" cy="2138669"/>
          </a:xfrm>
          <a:prstGeom prst="ellipse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33" name="Google Shape;133;p36"/>
          <p:cNvSpPr txBox="1">
            <a:spLocks noGrp="1"/>
          </p:cNvSpPr>
          <p:nvPr>
            <p:ph type="body" idx="6"/>
          </p:nvPr>
        </p:nvSpPr>
        <p:spPr>
          <a:xfrm>
            <a:off x="7667777" y="4260554"/>
            <a:ext cx="2082800" cy="124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6" name="Google Shape;136;p36"/>
          <p:cNvCxnSpPr/>
          <p:nvPr/>
        </p:nvCxnSpPr>
        <p:spPr>
          <a:xfrm>
            <a:off x="4778055" y="4291726"/>
            <a:ext cx="0" cy="118701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7" name="Google Shape;137;p36"/>
          <p:cNvCxnSpPr/>
          <p:nvPr/>
        </p:nvCxnSpPr>
        <p:spPr>
          <a:xfrm>
            <a:off x="7398803" y="4291726"/>
            <a:ext cx="0" cy="118701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9" name="Google Shape;139;p36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008121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 Dark">
  <p:cSld name="Title and Chart Dark_2">
    <p:bg>
      <p:bgPr>
        <a:solidFill>
          <a:srgbClr val="464646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>
            <a:spLocks noGrp="1"/>
          </p:cNvSpPr>
          <p:nvPr>
            <p:ph type="chart" idx="2"/>
          </p:nvPr>
        </p:nvSpPr>
        <p:spPr>
          <a:xfrm>
            <a:off x="442913" y="2103438"/>
            <a:ext cx="113061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79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 Dark 1">
  <p:cSld name="Title and Chart Dark_1">
    <p:bg>
      <p:bgPr>
        <a:solidFill>
          <a:srgbClr val="464646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>
            <a:spLocks noGrp="1"/>
          </p:cNvSpPr>
          <p:nvPr>
            <p:ph type="chart" idx="2"/>
          </p:nvPr>
        </p:nvSpPr>
        <p:spPr>
          <a:xfrm>
            <a:off x="442913" y="2103438"/>
            <a:ext cx="11306100" cy="40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442913" y="432001"/>
            <a:ext cx="11306100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9984296" y="635508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442912" y="6355080"/>
            <a:ext cx="54738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9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328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FBAC-DE93-F844-95F3-30AB7E2F3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7CE2E-BE24-854C-B714-915A9B5D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396DD-5958-CB49-B505-4DF394E596EA}" type="datetimeFigureOut">
              <a:rPr lang="en-LU" smtClean="0"/>
              <a:pPr/>
              <a:t>04/22/2026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65E98-6DB3-5D45-B179-0B28BF6D6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47D241-0C09-EF40-BDD4-8F1F3E2A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B4BBC-BB84-A046-AB44-125112278BC9}" type="slidenum">
              <a:rPr lang="en-LU" smtClean="0"/>
              <a:pPr/>
              <a:t>‹#›</a:t>
            </a:fld>
            <a:endParaRPr lang="en-LU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00F1C4-C3F0-1E42-96E2-CF97375B70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05355"/>
            <a:ext cx="10498138" cy="42207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84455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Text Boxes for Icons 1">
  <p:cSld name="Four Text Boxes for Icons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8"/>
          <p:cNvSpPr txBox="1">
            <a:spLocks noGrp="1"/>
          </p:cNvSpPr>
          <p:nvPr>
            <p:ph type="body" idx="1"/>
          </p:nvPr>
        </p:nvSpPr>
        <p:spPr>
          <a:xfrm>
            <a:off x="442902" y="3429000"/>
            <a:ext cx="256023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7" name="Google Shape;387;p68"/>
          <p:cNvSpPr txBox="1">
            <a:spLocks noGrp="1"/>
          </p:cNvSpPr>
          <p:nvPr>
            <p:ph type="body" idx="2"/>
          </p:nvPr>
        </p:nvSpPr>
        <p:spPr>
          <a:xfrm>
            <a:off x="3359550" y="3429000"/>
            <a:ext cx="256023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8" name="Google Shape;388;p68"/>
          <p:cNvSpPr txBox="1">
            <a:spLocks noGrp="1"/>
          </p:cNvSpPr>
          <p:nvPr>
            <p:ph type="body" idx="3"/>
          </p:nvPr>
        </p:nvSpPr>
        <p:spPr>
          <a:xfrm>
            <a:off x="6276201" y="3429000"/>
            <a:ext cx="256023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9" name="Google Shape;389;p68"/>
          <p:cNvSpPr txBox="1">
            <a:spLocks noGrp="1"/>
          </p:cNvSpPr>
          <p:nvPr>
            <p:ph type="body" idx="4"/>
          </p:nvPr>
        </p:nvSpPr>
        <p:spPr>
          <a:xfrm>
            <a:off x="9192851" y="3429000"/>
            <a:ext cx="256023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0" name="Google Shape;390;p68"/>
          <p:cNvSpPr txBox="1">
            <a:spLocks noGrp="1"/>
          </p:cNvSpPr>
          <p:nvPr>
            <p:ph type="title"/>
          </p:nvPr>
        </p:nvSpPr>
        <p:spPr>
          <a:xfrm>
            <a:off x="442902" y="432000"/>
            <a:ext cx="11305569" cy="1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391" name="Google Shape;391;p68"/>
          <p:cNvSpPr txBox="1">
            <a:spLocks noGrp="1"/>
          </p:cNvSpPr>
          <p:nvPr>
            <p:ph type="sldNum" idx="12"/>
          </p:nvPr>
        </p:nvSpPr>
        <p:spPr>
          <a:xfrm>
            <a:off x="8218278" y="6492240"/>
            <a:ext cx="3530735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44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4494"/>
                </a:solidFill>
              </a:defRPr>
            </a:lvl1pPr>
          </a:lstStyle>
          <a:p>
            <a:r>
              <a:rPr lang="en-US" noProof="0"/>
              <a:t>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4494"/>
                </a:solidFill>
              </a:defRPr>
            </a:lvl1pPr>
          </a:lstStyle>
          <a:p>
            <a:fld id="{9E561190-0011-472E-9FCA-1D7032DB7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38" hasCustomPrompt="1"/>
          </p:nvPr>
        </p:nvSpPr>
        <p:spPr>
          <a:xfrm>
            <a:off x="839788" y="1079980"/>
            <a:ext cx="10514012" cy="25805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70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5" name="Text Placeholder 12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172715" y="6240998"/>
            <a:ext cx="654894" cy="324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 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685800" y="-4152"/>
            <a:ext cx="0" cy="1358290"/>
          </a:xfrm>
          <a:prstGeom prst="line">
            <a:avLst/>
          </a:prstGeom>
          <a:ln w="12700">
            <a:solidFill>
              <a:srgbClr val="FF01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109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&amp;Sub/chapt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0" y="1"/>
            <a:ext cx="12192000" cy="3429000"/>
          </a:xfrm>
          <a:solidFill>
            <a:schemeClr val="accent6"/>
          </a:solidFill>
        </p:spPr>
        <p:txBody>
          <a:bodyPr/>
          <a:lstStyle/>
          <a:p>
            <a:endParaRPr lang="pt-PT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4494"/>
                </a:solidFill>
              </a:defRPr>
            </a:lvl1pPr>
          </a:lstStyle>
          <a:p>
            <a:fld id="{9E561190-0011-472E-9FCA-1D7032DB7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16399" y="2150883"/>
            <a:ext cx="1359200" cy="36000"/>
          </a:xfrm>
          <a:solidFill>
            <a:srgbClr val="FF0179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PT"/>
              <a:t>  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5370512" y="2218135"/>
            <a:ext cx="1450975" cy="970868"/>
          </a:xfrm>
        </p:spPr>
        <p:txBody>
          <a:bodyPr>
            <a:noAutofit/>
          </a:bodyPr>
          <a:lstStyle>
            <a:lvl1pPr marL="0" indent="0" algn="ctr">
              <a:buNone/>
              <a:defRPr lang="pt-PT" sz="8000" b="1" kern="1200" dirty="0">
                <a:solidFill>
                  <a:schemeClr val="accent4">
                    <a:lumMod val="10000"/>
                    <a:lumOff val="90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pt-PT"/>
              <a:t>#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-85690" y="3432305"/>
            <a:ext cx="12363381" cy="6456"/>
          </a:xfr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PT"/>
              <a:t>  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6DE51E94-51FD-6440-BD96-3AD9750A6E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62348" y="3650502"/>
            <a:ext cx="8067301" cy="602832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rgbClr val="004494"/>
                </a:solidFill>
              </a:defRPr>
            </a:lvl1pPr>
          </a:lstStyle>
          <a:p>
            <a:pPr lvl="0"/>
            <a:r>
              <a:rPr lang="pt-PT" err="1"/>
              <a:t>Chapter</a:t>
            </a:r>
            <a:r>
              <a:rPr lang="pt-PT"/>
              <a:t> </a:t>
            </a:r>
            <a:r>
              <a:rPr lang="pt-PT" err="1"/>
              <a:t>name</a:t>
            </a:r>
            <a:endParaRPr lang="pt-PT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F6A10132-D90A-EC45-9EDC-6E38CE9D4A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62347" y="4423965"/>
            <a:ext cx="8067301" cy="309348"/>
          </a:xfr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rgbClr val="004494"/>
                </a:solidFill>
              </a:defRPr>
            </a:lvl1pPr>
          </a:lstStyle>
          <a:p>
            <a:pPr lvl="0"/>
            <a:r>
              <a:rPr lang="pt-PT"/>
              <a:t>A </a:t>
            </a:r>
            <a:r>
              <a:rPr lang="pt-PT" err="1"/>
              <a:t>brief</a:t>
            </a:r>
            <a:r>
              <a:rPr lang="pt-PT"/>
              <a:t> </a:t>
            </a:r>
            <a:r>
              <a:rPr lang="pt-PT" err="1"/>
              <a:t>description</a:t>
            </a:r>
            <a:endParaRPr lang="pt-PT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931C86-0852-AE4C-ABF2-0C0F860CAD88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172715" y="6240998"/>
            <a:ext cx="654894" cy="324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7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289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title and half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527051" y="333377"/>
            <a:ext cx="1056216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algn="ctr" eaLnBrk="0" hangingPunct="0">
              <a:defRPr/>
            </a:pPr>
            <a:endParaRPr lang="en-US" altLang="en-US" sz="1467" b="0">
              <a:solidFill>
                <a:srgbClr val="646567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24422" y="6308728"/>
            <a:ext cx="1246716" cy="288925"/>
          </a:xfrm>
        </p:spPr>
        <p:txBody>
          <a:bodyPr/>
          <a:lstStyle>
            <a:lvl1pPr>
              <a:defRPr/>
            </a:lvl1pPr>
          </a:lstStyle>
          <a:p>
            <a:fld id="{9B4163E6-03BD-EE49-9B10-1C3025F7C4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2329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>
            <a:spLocks noChangeArrowheads="1"/>
          </p:cNvSpPr>
          <p:nvPr userDrawn="1"/>
        </p:nvSpPr>
        <p:spPr bwMode="auto">
          <a:xfrm>
            <a:off x="-35984" y="1220756"/>
            <a:ext cx="12227984" cy="5637245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 userDrawn="1"/>
        </p:nvSpPr>
        <p:spPr bwMode="auto">
          <a:xfrm>
            <a:off x="5712891" y="6642101"/>
            <a:ext cx="698500" cy="338667"/>
          </a:xfrm>
          <a:prstGeom prst="rect">
            <a:avLst/>
          </a:prstGeom>
          <a:solidFill>
            <a:srgbClr val="133176"/>
          </a:solidFill>
          <a:ln w="9525">
            <a:solidFill>
              <a:srgbClr val="133176"/>
            </a:solidFill>
            <a:miter lim="800000"/>
            <a:headEnd/>
            <a:tailEnd/>
          </a:ln>
          <a:effec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pic>
        <p:nvPicPr>
          <p:cNvPr id="46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17" y="393705"/>
            <a:ext cx="1625600" cy="1132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13"/>
          <p:cNvCxnSpPr>
            <a:cxnSpLocks noChangeShapeType="1"/>
          </p:cNvCxnSpPr>
          <p:nvPr userDrawn="1"/>
        </p:nvCxnSpPr>
        <p:spPr bwMode="auto">
          <a:xfrm>
            <a:off x="6614591" y="4941888"/>
            <a:ext cx="2921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15"/>
          <p:cNvCxnSpPr>
            <a:cxnSpLocks noChangeShapeType="1"/>
          </p:cNvCxnSpPr>
          <p:nvPr userDrawn="1"/>
        </p:nvCxnSpPr>
        <p:spPr bwMode="auto">
          <a:xfrm>
            <a:off x="6614591" y="3357563"/>
            <a:ext cx="2921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Rectangle 2" descr="Title" title="title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614584" y="3429006"/>
            <a:ext cx="4953000" cy="130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>
              <a:defRPr sz="26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51" name="Text Placeholder 11"/>
          <p:cNvSpPr>
            <a:spLocks noGrp="1"/>
          </p:cNvSpPr>
          <p:nvPr userDrawn="1">
            <p:ph type="body" sz="quarter" idx="10"/>
          </p:nvPr>
        </p:nvSpPr>
        <p:spPr>
          <a:xfrm>
            <a:off x="6614593" y="5013182"/>
            <a:ext cx="4952999" cy="444079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65" y="1453277"/>
            <a:ext cx="5568691" cy="52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82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476677"/>
            <a:ext cx="10957984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>
              <a:defRPr sz="2400" b="0" i="0">
                <a:latin typeface="+mj-lt"/>
                <a:ea typeface="EC Square Sans Pro" charset="0"/>
                <a:cs typeface="EC Square Sans Pro" charset="0"/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2" y="1556792"/>
            <a:ext cx="10957984" cy="4536504"/>
          </a:xfrm>
          <a:prstGeom prst="rect">
            <a:avLst/>
          </a:prstGeom>
        </p:spPr>
        <p:txBody>
          <a:bodyPr lIns="36000" rIns="36000"/>
          <a:lstStyle>
            <a:lvl1pPr marL="335984" indent="-335984">
              <a:buClrTx/>
              <a:buSzPct val="90000"/>
              <a:defRPr sz="1600" b="0" i="0">
                <a:latin typeface="+mj-lt"/>
                <a:ea typeface="EC Square Sans Pro" charset="0"/>
                <a:cs typeface="EC Square Sans Pro" charset="0"/>
              </a:defRPr>
            </a:lvl1pPr>
            <a:lvl2pPr marL="671966" indent="-335984">
              <a:buClr>
                <a:schemeClr val="accent1"/>
              </a:buClr>
              <a:buSzPct val="90000"/>
              <a:defRPr sz="1600" b="0" i="0">
                <a:latin typeface="+mj-lt"/>
                <a:ea typeface="EC Square Sans Pro" charset="0"/>
                <a:cs typeface="EC Square Sans Pro" charset="0"/>
              </a:defRPr>
            </a:lvl2pPr>
            <a:lvl3pPr marL="1007949" indent="-335984">
              <a:defRPr sz="1467" b="0" i="0">
                <a:latin typeface="+mj-lt"/>
                <a:ea typeface="EC Square Sans Pro" charset="0"/>
                <a:cs typeface="EC Square Sans Pro" charset="0"/>
              </a:defRPr>
            </a:lvl3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4422" y="6308728"/>
            <a:ext cx="1246716" cy="288925"/>
          </a:xfrm>
        </p:spPr>
        <p:txBody>
          <a:bodyPr/>
          <a:lstStyle>
            <a:lvl1pPr>
              <a:defRPr b="0" i="0">
                <a:latin typeface="+mj-lt"/>
                <a:ea typeface="EC Square Sans Pro" charset="0"/>
                <a:cs typeface="EC Square Sans Pro" charset="0"/>
              </a:defRPr>
            </a:lvl1pPr>
          </a:lstStyle>
          <a:p>
            <a:fld id="{1AABCC67-40D8-9544-BE4E-FFCBCE79AD2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0197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title and half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476677"/>
            <a:ext cx="10957984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>
              <a:defRPr sz="2400" b="0" i="0">
                <a:latin typeface="+mj-lt"/>
                <a:ea typeface="EC Square Sans Pro" charset="0"/>
                <a:cs typeface="EC Square Sans Pro" charset="0"/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393" y="1556792"/>
            <a:ext cx="5280587" cy="4536504"/>
          </a:xfrm>
          <a:prstGeom prst="rect">
            <a:avLst/>
          </a:prstGeom>
        </p:spPr>
        <p:txBody>
          <a:bodyPr lIns="36000" rIns="36000"/>
          <a:lstStyle>
            <a:lvl1pPr marL="335984" indent="-335984">
              <a:buClrTx/>
              <a:buSzPct val="90000"/>
              <a:defRPr sz="1600" b="0" i="0">
                <a:latin typeface="+mj-lt"/>
                <a:ea typeface="EC Square Sans Pro" charset="0"/>
                <a:cs typeface="EC Square Sans Pro" charset="0"/>
              </a:defRPr>
            </a:lvl1pPr>
            <a:lvl2pPr marL="671966" indent="-335984">
              <a:buClr>
                <a:schemeClr val="accent1"/>
              </a:buClr>
              <a:buSzPct val="90000"/>
              <a:defRPr sz="1600" b="0" i="0">
                <a:latin typeface="+mj-lt"/>
                <a:ea typeface="EC Square Sans Pro" charset="0"/>
                <a:cs typeface="EC Square Sans Pro" charset="0"/>
              </a:defRPr>
            </a:lvl2pPr>
            <a:lvl3pPr marL="1007949" indent="-335984">
              <a:defRPr sz="1467" b="0" i="0">
                <a:latin typeface="+mj-lt"/>
                <a:ea typeface="EC Square Sans Pro" charset="0"/>
                <a:cs typeface="EC Square Sans Pro" charset="0"/>
              </a:defRPr>
            </a:lvl3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343659" y="1556792"/>
            <a:ext cx="5237724" cy="4536504"/>
          </a:xfrm>
          <a:prstGeom prst="rect">
            <a:avLst/>
          </a:prstGeom>
        </p:spPr>
        <p:txBody>
          <a:bodyPr lIns="36000" rIns="36000"/>
          <a:lstStyle>
            <a:lvl1pPr marL="335984" indent="-335984">
              <a:buClrTx/>
              <a:buSzPct val="90000"/>
              <a:defRPr sz="1600" b="0" i="0">
                <a:latin typeface="+mj-lt"/>
                <a:ea typeface="EC Square Sans Pro" charset="0"/>
                <a:cs typeface="EC Square Sans Pro" charset="0"/>
              </a:defRPr>
            </a:lvl1pPr>
            <a:lvl2pPr marL="671966" indent="-335984">
              <a:buClr>
                <a:schemeClr val="accent1"/>
              </a:buClr>
              <a:buSzPct val="90000"/>
              <a:defRPr sz="1600" b="0" i="0">
                <a:latin typeface="+mj-lt"/>
                <a:ea typeface="EC Square Sans Pro" charset="0"/>
                <a:cs typeface="EC Square Sans Pro" charset="0"/>
              </a:defRPr>
            </a:lvl2pPr>
            <a:lvl3pPr marL="1007949" indent="-335984">
              <a:defRPr sz="1467" b="0" i="0">
                <a:latin typeface="+mj-lt"/>
                <a:ea typeface="EC Square Sans Pro" charset="0"/>
                <a:cs typeface="EC Square Sans Pro" charset="0"/>
              </a:defRPr>
            </a:lvl3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24422" y="6308728"/>
            <a:ext cx="1246716" cy="288925"/>
          </a:xfrm>
        </p:spPr>
        <p:txBody>
          <a:bodyPr/>
          <a:lstStyle>
            <a:lvl1pPr>
              <a:defRPr b="0" i="0">
                <a:latin typeface="EC Square Sans Pro" charset="0"/>
                <a:ea typeface="EC Square Sans Pro" charset="0"/>
                <a:cs typeface="EC Square Sans Pro" charset="0"/>
              </a:defRPr>
            </a:lvl1pPr>
          </a:lstStyle>
          <a:p>
            <a:fld id="{9B4163E6-03BD-EE49-9B10-1C3025F7C476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6147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title and half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527051" y="333377"/>
            <a:ext cx="1056216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algn="ctr" eaLnBrk="0" hangingPunct="0">
              <a:defRPr/>
            </a:pPr>
            <a:endParaRPr lang="en-US" altLang="en-US" sz="1467" b="0">
              <a:solidFill>
                <a:srgbClr val="646567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24422" y="6308728"/>
            <a:ext cx="1246716" cy="288925"/>
          </a:xfrm>
        </p:spPr>
        <p:txBody>
          <a:bodyPr/>
          <a:lstStyle>
            <a:lvl1pPr>
              <a:defRPr/>
            </a:lvl1pPr>
          </a:lstStyle>
          <a:p>
            <a:fld id="{9B4163E6-03BD-EE49-9B10-1C3025F7C4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9710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page title and half 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527051" y="333377"/>
            <a:ext cx="1056216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algn="ctr" eaLnBrk="0" hangingPunct="0">
              <a:defRPr/>
            </a:pPr>
            <a:endParaRPr lang="en-US" altLang="en-US" sz="1467" b="0">
              <a:solidFill>
                <a:srgbClr val="646567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10512491" y="6213311"/>
            <a:ext cx="1440160" cy="480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t"/>
          <a:lstStyle/>
          <a:p>
            <a:pPr algn="ctr"/>
            <a:endParaRPr lang="en-GB" sz="1467" b="0">
              <a:solidFill>
                <a:srgbClr val="6465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45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35984" y="0"/>
            <a:ext cx="5564717" cy="6858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2400" b="0" i="0">
              <a:solidFill>
                <a:srgbClr val="FFFFFF"/>
              </a:solidFill>
              <a:latin typeface="+mj-lt"/>
              <a:ea typeface="EC Square Sans Pro" charset="0"/>
              <a:cs typeface="EC Square Sans Pro" charset="0"/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 userDrawn="1"/>
        </p:nvCxnSpPr>
        <p:spPr bwMode="auto">
          <a:xfrm>
            <a:off x="624419" y="404813"/>
            <a:ext cx="768349" cy="0"/>
          </a:xfrm>
          <a:prstGeom prst="line">
            <a:avLst/>
          </a:prstGeom>
          <a:noFill/>
          <a:ln w="12700" cap="sq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476677"/>
            <a:ext cx="4224469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+mj-lt"/>
                <a:ea typeface="EC Square Sans Pro" charset="0"/>
                <a:cs typeface="EC Square Sans Pro" charset="0"/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3395" y="1646189"/>
            <a:ext cx="4224469" cy="4447107"/>
          </a:xfrm>
          <a:prstGeom prst="rect">
            <a:avLst/>
          </a:prstGeom>
        </p:spPr>
        <p:txBody>
          <a:bodyPr lIns="36000" rIns="36000"/>
          <a:lstStyle>
            <a:lvl1pPr marL="335984" indent="-335984">
              <a:buClrTx/>
              <a:buSzPct val="90000"/>
              <a:defRPr sz="1600" b="0" i="0">
                <a:solidFill>
                  <a:schemeClr val="bg1"/>
                </a:solidFill>
                <a:latin typeface="+mj-lt"/>
                <a:ea typeface="EC Square Sans Pro" charset="0"/>
                <a:cs typeface="EC Square Sans Pro" charset="0"/>
              </a:defRPr>
            </a:lvl1pPr>
            <a:lvl2pPr marL="671966" indent="-335984">
              <a:buClr>
                <a:schemeClr val="bg1"/>
              </a:buClr>
              <a:buSzPct val="90000"/>
              <a:defRPr sz="1600" b="0" i="0">
                <a:solidFill>
                  <a:schemeClr val="bg1"/>
                </a:solidFill>
                <a:latin typeface="+mj-lt"/>
                <a:ea typeface="EC Square Sans Pro" charset="0"/>
                <a:cs typeface="EC Square Sans Pro" charset="0"/>
              </a:defRPr>
            </a:lvl2pPr>
            <a:lvl3pPr marL="1007949" indent="-335984">
              <a:defRPr sz="1467" b="0" i="0">
                <a:solidFill>
                  <a:schemeClr val="bg1"/>
                </a:solidFill>
                <a:latin typeface="+mj-lt"/>
                <a:ea typeface="EC Square Sans Pro" charset="0"/>
                <a:cs typeface="EC Square Sans Pro" charset="0"/>
              </a:defRPr>
            </a:lvl3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343653" y="476672"/>
            <a:ext cx="5237723" cy="5616624"/>
          </a:xfrm>
          <a:prstGeom prst="rect">
            <a:avLst/>
          </a:prstGeom>
        </p:spPr>
        <p:txBody>
          <a:bodyPr lIns="36000" rIns="36000"/>
          <a:lstStyle>
            <a:lvl1pPr marL="335984" indent="-335984">
              <a:buClrTx/>
              <a:buSzPct val="90000"/>
              <a:defRPr sz="1600" b="0" i="0">
                <a:latin typeface="+mj-lt"/>
                <a:ea typeface="EC Square Sans Pro" charset="0"/>
                <a:cs typeface="EC Square Sans Pro" charset="0"/>
              </a:defRPr>
            </a:lvl1pPr>
            <a:lvl2pPr marL="671966" indent="-335984">
              <a:buClr>
                <a:schemeClr val="accent1"/>
              </a:buClr>
              <a:buSzPct val="90000"/>
              <a:defRPr sz="1600" b="0" i="0">
                <a:latin typeface="+mj-lt"/>
                <a:ea typeface="EC Square Sans Pro" charset="0"/>
                <a:cs typeface="EC Square Sans Pro" charset="0"/>
              </a:defRPr>
            </a:lvl2pPr>
            <a:lvl3pPr marL="1007949" indent="-335984">
              <a:defRPr sz="1467" b="0" i="0">
                <a:latin typeface="+mj-lt"/>
                <a:ea typeface="EC Square Sans Pro" charset="0"/>
                <a:cs typeface="EC Square Sans Pro" charset="0"/>
              </a:defRPr>
            </a:lvl3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624422" y="6308728"/>
            <a:ext cx="1246716" cy="2889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EC Square Sans Pro" charset="0"/>
                <a:ea typeface="EC Square Sans Pro" charset="0"/>
                <a:cs typeface="EC Square Sans Pro" charset="0"/>
              </a:defRPr>
            </a:lvl1pPr>
          </a:lstStyle>
          <a:p>
            <a:fld id="{0960EB91-367D-934D-88F3-EA56A4738ED1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340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pag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35984" y="0"/>
            <a:ext cx="4307781" cy="6858000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2400" b="0" i="0">
              <a:solidFill>
                <a:srgbClr val="FFFFFF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cxnSp>
        <p:nvCxnSpPr>
          <p:cNvPr id="6" name="Straight Connector 12"/>
          <p:cNvCxnSpPr>
            <a:cxnSpLocks noChangeShapeType="1"/>
          </p:cNvCxnSpPr>
          <p:nvPr userDrawn="1"/>
        </p:nvCxnSpPr>
        <p:spPr bwMode="auto">
          <a:xfrm>
            <a:off x="624419" y="404813"/>
            <a:ext cx="768349" cy="0"/>
          </a:xfrm>
          <a:prstGeom prst="line">
            <a:avLst/>
          </a:prstGeom>
          <a:noFill/>
          <a:ln w="12700" cap="sq">
            <a:solidFill>
              <a:schemeClr val="bg1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7" y="476677"/>
            <a:ext cx="327026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sz="2400" b="0" i="0">
                <a:solidFill>
                  <a:schemeClr val="bg1"/>
                </a:solidFill>
                <a:latin typeface="+mj-lt"/>
                <a:ea typeface="EC Square Sans Pro" charset="0"/>
                <a:cs typeface="EC Square Sans Pro" charset="0"/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3398" y="1646189"/>
            <a:ext cx="3270263" cy="4447107"/>
          </a:xfrm>
          <a:prstGeom prst="rect">
            <a:avLst/>
          </a:prstGeom>
        </p:spPr>
        <p:txBody>
          <a:bodyPr lIns="36000" rIns="36000"/>
          <a:lstStyle>
            <a:lvl1pPr marL="335984" indent="-335984">
              <a:buClrTx/>
              <a:buSzPct val="90000"/>
              <a:defRPr sz="1600" b="0" i="0">
                <a:solidFill>
                  <a:schemeClr val="bg1"/>
                </a:solidFill>
                <a:latin typeface="+mj-lt"/>
                <a:ea typeface="EC Square Sans Pro" charset="0"/>
                <a:cs typeface="EC Square Sans Pro" charset="0"/>
              </a:defRPr>
            </a:lvl1pPr>
            <a:lvl2pPr marL="671966" indent="-335984">
              <a:buClr>
                <a:schemeClr val="bg1"/>
              </a:buClr>
              <a:buSzPct val="90000"/>
              <a:defRPr sz="1600" b="0" i="0">
                <a:solidFill>
                  <a:schemeClr val="bg1"/>
                </a:solidFill>
                <a:latin typeface="+mj-lt"/>
                <a:ea typeface="EC Square Sans Pro" charset="0"/>
                <a:cs typeface="EC Square Sans Pro" charset="0"/>
              </a:defRPr>
            </a:lvl2pPr>
            <a:lvl3pPr marL="1007949" indent="-335984">
              <a:defRPr sz="1467" b="0" i="0">
                <a:solidFill>
                  <a:schemeClr val="bg1"/>
                </a:solidFill>
                <a:latin typeface="+mj-lt"/>
                <a:ea typeface="EC Square Sans Pro" charset="0"/>
                <a:cs typeface="EC Square Sans Pro" charset="0"/>
              </a:defRPr>
            </a:lvl3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039886" y="476672"/>
            <a:ext cx="6541492" cy="5616624"/>
          </a:xfrm>
          <a:prstGeom prst="rect">
            <a:avLst/>
          </a:prstGeom>
        </p:spPr>
        <p:txBody>
          <a:bodyPr lIns="36000" rIns="36000"/>
          <a:lstStyle>
            <a:lvl1pPr marL="335984" indent="-335984">
              <a:buClrTx/>
              <a:buSzPct val="90000"/>
              <a:defRPr sz="1600" b="0" i="0">
                <a:latin typeface="+mj-lt"/>
                <a:ea typeface="EC Square Sans Pro" charset="0"/>
                <a:cs typeface="EC Square Sans Pro" charset="0"/>
              </a:defRPr>
            </a:lvl1pPr>
            <a:lvl2pPr marL="671966" indent="-335984">
              <a:buClr>
                <a:schemeClr val="accent1"/>
              </a:buClr>
              <a:buSzPct val="90000"/>
              <a:defRPr sz="1600" b="0" i="0">
                <a:latin typeface="+mj-lt"/>
                <a:ea typeface="EC Square Sans Pro" charset="0"/>
                <a:cs typeface="EC Square Sans Pro" charset="0"/>
              </a:defRPr>
            </a:lvl2pPr>
            <a:lvl3pPr marL="1007949" indent="-335984">
              <a:defRPr sz="1467" b="0" i="0">
                <a:latin typeface="+mj-lt"/>
                <a:ea typeface="EC Square Sans Pro" charset="0"/>
                <a:cs typeface="EC Square Sans Pro" charset="0"/>
              </a:defRPr>
            </a:lvl3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>
          <a:xfrm>
            <a:off x="624422" y="6308728"/>
            <a:ext cx="1246716" cy="288925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EC Square Sans Pro" charset="0"/>
                <a:ea typeface="EC Square Sans Pro" charset="0"/>
                <a:cs typeface="EC Square Sans Pro" charset="0"/>
              </a:defRPr>
            </a:lvl1pPr>
          </a:lstStyle>
          <a:p>
            <a:fld id="{0960EB91-367D-934D-88F3-EA56A4738ED1}" type="slidenum">
              <a:rPr lang="en-GB" altLang="en-US" smtClean="0">
                <a:solidFill>
                  <a:srgbClr val="FFFFFF"/>
                </a:solidFill>
              </a:rPr>
              <a:pPr/>
              <a:t>‹#›</a:t>
            </a:fld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57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120651" y="-49214"/>
            <a:ext cx="12433301" cy="6956427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2400" b="0" i="0">
              <a:solidFill>
                <a:srgbClr val="FFFFFF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51453" y="5037157"/>
            <a:ext cx="9316131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t" anchorCtr="0" compatLnSpc="1">
            <a:prstTxWarp prst="textNoShape">
              <a:avLst/>
            </a:prstTxWarp>
          </a:bodyPr>
          <a:lstStyle>
            <a:lvl1pPr>
              <a:defRPr sz="2400" b="0" i="0">
                <a:solidFill>
                  <a:schemeClr val="bg1"/>
                </a:solidFill>
                <a:latin typeface="+mj-lt"/>
                <a:ea typeface="EC Square Sans Pro" charset="0"/>
                <a:cs typeface="EC Square Sans Pro" charset="0"/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251460" y="5505467"/>
            <a:ext cx="9316129" cy="347116"/>
          </a:xfrm>
          <a:prstGeom prst="rect">
            <a:avLst/>
          </a:prstGeom>
        </p:spPr>
        <p:txBody>
          <a:bodyPr/>
          <a:lstStyle>
            <a:lvl1pPr>
              <a:buNone/>
              <a:defRPr sz="1333" b="0" i="0">
                <a:solidFill>
                  <a:schemeClr val="bg1"/>
                </a:solidFill>
                <a:latin typeface="+mj-lt"/>
                <a:ea typeface="EC Square Sans Pro" charset="0"/>
                <a:cs typeface="EC Square Sans Pro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0" name="Group 6"/>
          <p:cNvGrpSpPr>
            <a:grpSpLocks/>
          </p:cNvGrpSpPr>
          <p:nvPr userDrawn="1"/>
        </p:nvGrpSpPr>
        <p:grpSpPr bwMode="auto">
          <a:xfrm>
            <a:off x="624419" y="4512738"/>
            <a:ext cx="1327149" cy="1316567"/>
            <a:chOff x="539552" y="3384721"/>
            <a:chExt cx="996062" cy="987108"/>
          </a:xfrm>
        </p:grpSpPr>
        <p:sp>
          <p:nvSpPr>
            <p:cNvPr id="11" name="Rectangle 10"/>
            <p:cNvSpPr>
              <a:spLocks noChangeAspect="1"/>
            </p:cNvSpPr>
            <p:nvPr/>
          </p:nvSpPr>
          <p:spPr bwMode="auto">
            <a:xfrm>
              <a:off x="539552" y="3384721"/>
              <a:ext cx="770478" cy="7712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0" i="0">
                <a:solidFill>
                  <a:srgbClr val="FFFFFF"/>
                </a:solidFill>
                <a:latin typeface="EC Square Sans Pro" charset="0"/>
                <a:ea typeface="EC Square Sans Pro" charset="0"/>
                <a:cs typeface="EC Square Sans Pro" charset="0"/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 bwMode="auto">
            <a:xfrm>
              <a:off x="650755" y="3492636"/>
              <a:ext cx="773656" cy="7712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0" i="0">
                  <a:solidFill>
                    <a:srgbClr val="FFFFFF"/>
                  </a:solidFill>
                  <a:latin typeface="EC Square Sans Pro" charset="0"/>
                  <a:ea typeface="EC Square Sans Pro" charset="0"/>
                  <a:cs typeface="EC Square Sans Pro" charset="0"/>
                </a:rPr>
                <a:t>Y</a:t>
              </a: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 bwMode="auto">
            <a:xfrm>
              <a:off x="765136" y="3600552"/>
              <a:ext cx="770478" cy="7712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155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0" i="0">
                <a:solidFill>
                  <a:srgbClr val="43C2CB"/>
                </a:solidFill>
                <a:latin typeface="EC Square Sans Pro" charset="0"/>
                <a:ea typeface="EC Square Sans Pro" charset="0"/>
                <a:cs typeface="EC Square Sans Pro" charset="0"/>
              </a:endParaRPr>
            </a:p>
          </p:txBody>
        </p:sp>
      </p:grp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23795" y="4800838"/>
            <a:ext cx="1027687" cy="1028271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algn="ctr">
              <a:buNone/>
              <a:defRPr sz="2800" b="0" i="0">
                <a:solidFill>
                  <a:srgbClr val="0F5494"/>
                </a:solidFill>
                <a:latin typeface="+mj-lt"/>
                <a:ea typeface="EC Square Sans Pro" charset="0"/>
                <a:cs typeface="EC Square Sans Pro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869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-120651" y="-49214"/>
            <a:ext cx="12433301" cy="6956427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2400" b="1" i="0">
              <a:solidFill>
                <a:srgbClr val="FFFFFF"/>
              </a:solidFill>
              <a:latin typeface="EC Square Sans Pro" charset="0"/>
              <a:ea typeface="EC Square Sans Pro" charset="0"/>
              <a:cs typeface="EC Square Sans Pro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7936" y="1515503"/>
            <a:ext cx="9316131" cy="382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36000" tIns="45720" rIns="36000" bIns="45720" numCol="1" anchor="ctr" anchorCtr="0" compatLnSpc="1">
            <a:prstTxWarp prst="textNoShape">
              <a:avLst/>
            </a:prstTxWarp>
          </a:bodyPr>
          <a:lstStyle>
            <a:lvl1pPr algn="ctr">
              <a:defRPr sz="3200" b="1" i="0">
                <a:solidFill>
                  <a:schemeClr val="bg1"/>
                </a:solidFill>
                <a:latin typeface="+mj-lt"/>
                <a:ea typeface="EC Square Sans Pro" charset="0"/>
                <a:cs typeface="EC Square Sans Pro" charset="0"/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051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6288021" y="-123392"/>
            <a:ext cx="6038851" cy="7129463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  <a:headEnd/>
            <a:tailEnd/>
          </a:ln>
          <a:effec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US" altLang="en-US" sz="24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TextBox 5" title="0"/>
          <p:cNvSpPr txBox="1"/>
          <p:nvPr userDrawn="1"/>
        </p:nvSpPr>
        <p:spPr>
          <a:xfrm>
            <a:off x="7266715" y="4905375"/>
            <a:ext cx="3507316" cy="20512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GB" sz="1333" b="1">
                <a:solidFill>
                  <a:srgbClr val="FFFFFF"/>
                </a:solidFill>
                <a:latin typeface="Verdana" charset="0"/>
              </a:rPr>
              <a:t>Contact us 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7211942" y="5732466"/>
            <a:ext cx="41414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 eaLnBrk="0" hangingPunct="0">
              <a:defRPr/>
            </a:pPr>
            <a:r>
              <a:rPr lang="en-GB" altLang="en-US" sz="800" b="0">
                <a:solidFill>
                  <a:srgbClr val="FFFFFF"/>
                </a:solidFill>
              </a:rPr>
              <a:t>© European Union, 2017. All rights reserved. Certain parts are licensed under conditions to the EU. </a:t>
            </a:r>
          </a:p>
          <a:p>
            <a:pPr eaLnBrk="0" hangingPunct="0">
              <a:defRPr/>
            </a:pPr>
            <a:r>
              <a:rPr lang="en-GB" altLang="en-US" sz="800" b="0">
                <a:solidFill>
                  <a:srgbClr val="FFFFFF"/>
                </a:solidFill>
              </a:rPr>
              <a:t>Reproduction is authorized provided the source is acknowledged.</a:t>
            </a:r>
          </a:p>
        </p:txBody>
      </p:sp>
      <p:cxnSp>
        <p:nvCxnSpPr>
          <p:cNvPr id="8" name="Straight Connector 9"/>
          <p:cNvCxnSpPr>
            <a:cxnSpLocks noChangeShapeType="1"/>
          </p:cNvCxnSpPr>
          <p:nvPr userDrawn="1"/>
        </p:nvCxnSpPr>
        <p:spPr bwMode="auto">
          <a:xfrm>
            <a:off x="7266708" y="4752975"/>
            <a:ext cx="394932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6"/>
          <p:cNvCxnSpPr>
            <a:cxnSpLocks noChangeShapeType="1"/>
          </p:cNvCxnSpPr>
          <p:nvPr userDrawn="1"/>
        </p:nvCxnSpPr>
        <p:spPr bwMode="auto">
          <a:xfrm>
            <a:off x="7266708" y="5659439"/>
            <a:ext cx="394932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527051" y="333377"/>
            <a:ext cx="1219200" cy="14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175">
              <a:defRPr sz="7600" b="1">
                <a:solidFill>
                  <a:srgbClr val="FFD624"/>
                </a:solidFill>
                <a:latin typeface="Verdana" charset="0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charset="0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charset="0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charset="0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</a:defRPr>
            </a:lvl9pPr>
          </a:lstStyle>
          <a:p>
            <a:pPr>
              <a:defRPr/>
            </a:pPr>
            <a:endParaRPr lang="en-US" altLang="en-US" sz="10133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0"/>
          </p:nvPr>
        </p:nvSpPr>
        <p:spPr>
          <a:xfrm>
            <a:off x="7713133" y="5157197"/>
            <a:ext cx="3391835" cy="287943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1"/>
          </p:nvPr>
        </p:nvSpPr>
        <p:spPr>
          <a:xfrm>
            <a:off x="7264124" y="836714"/>
            <a:ext cx="3951285" cy="3762007"/>
          </a:xfrm>
          <a:prstGeom prst="rect">
            <a:avLst/>
          </a:prstGeom>
        </p:spPr>
        <p:txBody>
          <a:bodyPr anchor="b"/>
          <a:lstStyle>
            <a:lvl1pPr>
              <a:buNone/>
              <a:defRPr sz="13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Oval 17"/>
          <p:cNvSpPr/>
          <p:nvPr userDrawn="1"/>
        </p:nvSpPr>
        <p:spPr bwMode="auto">
          <a:xfrm>
            <a:off x="7362898" y="5184819"/>
            <a:ext cx="239183" cy="2413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sz="1067" b="1" i="1">
              <a:solidFill>
                <a:srgbClr val="FFFFFF"/>
              </a:solidFill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19" name="Freeform 9275"/>
          <p:cNvSpPr>
            <a:spLocks noChangeAspect="1"/>
          </p:cNvSpPr>
          <p:nvPr userDrawn="1"/>
        </p:nvSpPr>
        <p:spPr bwMode="auto">
          <a:xfrm>
            <a:off x="7413757" y="5256860"/>
            <a:ext cx="135387" cy="56861"/>
          </a:xfrm>
          <a:custGeom>
            <a:avLst/>
            <a:gdLst>
              <a:gd name="T0" fmla="*/ 0 w 1513"/>
              <a:gd name="T1" fmla="*/ 28 h 615"/>
              <a:gd name="T2" fmla="*/ 316 w 1513"/>
              <a:gd name="T3" fmla="*/ 280 h 615"/>
              <a:gd name="T4" fmla="*/ 799 w 1513"/>
              <a:gd name="T5" fmla="*/ 615 h 615"/>
              <a:gd name="T6" fmla="*/ 1207 w 1513"/>
              <a:gd name="T7" fmla="*/ 294 h 615"/>
              <a:gd name="T8" fmla="*/ 1513 w 1513"/>
              <a:gd name="T9" fmla="*/ 16 h 615"/>
              <a:gd name="T10" fmla="*/ 1429 w 1513"/>
              <a:gd name="T11" fmla="*/ 0 h 615"/>
              <a:gd name="T12" fmla="*/ 89 w 1513"/>
              <a:gd name="T13" fmla="*/ 0 h 615"/>
              <a:gd name="T14" fmla="*/ 0 w 1513"/>
              <a:gd name="T15" fmla="*/ 28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13" h="615">
                <a:moveTo>
                  <a:pt x="0" y="28"/>
                </a:moveTo>
                <a:cubicBezTo>
                  <a:pt x="0" y="28"/>
                  <a:pt x="143" y="151"/>
                  <a:pt x="316" y="280"/>
                </a:cubicBezTo>
                <a:cubicBezTo>
                  <a:pt x="547" y="458"/>
                  <a:pt x="772" y="615"/>
                  <a:pt x="799" y="615"/>
                </a:cubicBezTo>
                <a:cubicBezTo>
                  <a:pt x="823" y="615"/>
                  <a:pt x="915" y="541"/>
                  <a:pt x="1207" y="294"/>
                </a:cubicBezTo>
                <a:cubicBezTo>
                  <a:pt x="1363" y="161"/>
                  <a:pt x="1513" y="16"/>
                  <a:pt x="1513" y="16"/>
                </a:cubicBezTo>
                <a:cubicBezTo>
                  <a:pt x="1513" y="16"/>
                  <a:pt x="1487" y="2"/>
                  <a:pt x="1429" y="0"/>
                </a:cubicBezTo>
                <a:cubicBezTo>
                  <a:pt x="1429" y="0"/>
                  <a:pt x="160" y="0"/>
                  <a:pt x="89" y="0"/>
                </a:cubicBezTo>
                <a:cubicBezTo>
                  <a:pt x="49" y="0"/>
                  <a:pt x="14" y="10"/>
                  <a:pt x="0" y="28"/>
                </a:cubicBezTo>
              </a:path>
            </a:pathLst>
          </a:custGeom>
          <a:solidFill>
            <a:srgbClr val="0F5494"/>
          </a:solidFill>
          <a:ln w="0">
            <a:noFill/>
            <a:prstDash val="solid"/>
            <a:round/>
            <a:headEnd/>
            <a:tailEnd/>
          </a:ln>
        </p:spPr>
        <p:txBody>
          <a:bodyPr lIns="135868" tIns="67933" rIns="135868" bIns="67933"/>
          <a:lstStyle/>
          <a:p>
            <a:pPr>
              <a:defRPr/>
            </a:pPr>
            <a:endParaRPr lang="it-IT" sz="7200" b="1">
              <a:solidFill>
                <a:srgbClr val="FFD624"/>
              </a:solidFill>
              <a:latin typeface="Verdana" charset="0"/>
            </a:endParaRPr>
          </a:p>
        </p:txBody>
      </p:sp>
      <p:sp>
        <p:nvSpPr>
          <p:cNvPr id="20" name="Freeform 9276"/>
          <p:cNvSpPr>
            <a:spLocks noChangeAspect="1"/>
          </p:cNvSpPr>
          <p:nvPr userDrawn="1"/>
        </p:nvSpPr>
        <p:spPr bwMode="auto">
          <a:xfrm>
            <a:off x="7408167" y="5263689"/>
            <a:ext cx="60420" cy="89841"/>
          </a:xfrm>
          <a:custGeom>
            <a:avLst/>
            <a:gdLst>
              <a:gd name="T0" fmla="*/ 4 w 675"/>
              <a:gd name="T1" fmla="*/ 132 h 957"/>
              <a:gd name="T2" fmla="*/ 16 w 675"/>
              <a:gd name="T3" fmla="*/ 6 h 957"/>
              <a:gd name="T4" fmla="*/ 675 w 675"/>
              <a:gd name="T5" fmla="*/ 513 h 957"/>
              <a:gd name="T6" fmla="*/ 84 w 675"/>
              <a:gd name="T7" fmla="*/ 957 h 957"/>
              <a:gd name="T8" fmla="*/ 3 w 675"/>
              <a:gd name="T9" fmla="*/ 771 h 957"/>
              <a:gd name="T10" fmla="*/ 4 w 675"/>
              <a:gd name="T11" fmla="*/ 132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5" h="957">
                <a:moveTo>
                  <a:pt x="4" y="132"/>
                </a:moveTo>
                <a:cubicBezTo>
                  <a:pt x="6" y="0"/>
                  <a:pt x="16" y="6"/>
                  <a:pt x="16" y="6"/>
                </a:cubicBezTo>
                <a:lnTo>
                  <a:pt x="675" y="513"/>
                </a:lnTo>
                <a:lnTo>
                  <a:pt x="84" y="957"/>
                </a:lnTo>
                <a:cubicBezTo>
                  <a:pt x="84" y="957"/>
                  <a:pt x="3" y="951"/>
                  <a:pt x="3" y="771"/>
                </a:cubicBezTo>
                <a:cubicBezTo>
                  <a:pt x="3" y="737"/>
                  <a:pt x="0" y="342"/>
                  <a:pt x="4" y="132"/>
                </a:cubicBezTo>
              </a:path>
            </a:pathLst>
          </a:custGeom>
          <a:solidFill>
            <a:srgbClr val="0F5494"/>
          </a:solidFill>
          <a:ln w="0">
            <a:noFill/>
            <a:prstDash val="solid"/>
            <a:round/>
            <a:headEnd/>
            <a:tailEnd/>
          </a:ln>
        </p:spPr>
        <p:txBody>
          <a:bodyPr lIns="135868" tIns="67933" rIns="135868" bIns="67933"/>
          <a:lstStyle/>
          <a:p>
            <a:pPr>
              <a:defRPr/>
            </a:pPr>
            <a:endParaRPr lang="it-IT" sz="7200" b="1">
              <a:solidFill>
                <a:srgbClr val="FFD624"/>
              </a:solidFill>
              <a:latin typeface="Verdana" charset="0"/>
            </a:endParaRPr>
          </a:p>
        </p:txBody>
      </p:sp>
      <p:sp>
        <p:nvSpPr>
          <p:cNvPr id="21" name="Freeform 9277"/>
          <p:cNvSpPr>
            <a:spLocks noChangeAspect="1"/>
          </p:cNvSpPr>
          <p:nvPr userDrawn="1"/>
        </p:nvSpPr>
        <p:spPr bwMode="auto">
          <a:xfrm>
            <a:off x="7499918" y="5263116"/>
            <a:ext cx="55945" cy="86429"/>
          </a:xfrm>
          <a:custGeom>
            <a:avLst/>
            <a:gdLst>
              <a:gd name="T0" fmla="*/ 0 w 628"/>
              <a:gd name="T1" fmla="*/ 511 h 921"/>
              <a:gd name="T2" fmla="*/ 597 w 628"/>
              <a:gd name="T3" fmla="*/ 0 h 921"/>
              <a:gd name="T4" fmla="*/ 627 w 628"/>
              <a:gd name="T5" fmla="*/ 96 h 921"/>
              <a:gd name="T6" fmla="*/ 628 w 628"/>
              <a:gd name="T7" fmla="*/ 792 h 921"/>
              <a:gd name="T8" fmla="*/ 615 w 628"/>
              <a:gd name="T9" fmla="*/ 921 h 921"/>
              <a:gd name="T10" fmla="*/ 0 w 628"/>
              <a:gd name="T11" fmla="*/ 511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8" h="921">
                <a:moveTo>
                  <a:pt x="0" y="511"/>
                </a:moveTo>
                <a:lnTo>
                  <a:pt x="597" y="0"/>
                </a:lnTo>
                <a:cubicBezTo>
                  <a:pt x="597" y="0"/>
                  <a:pt x="627" y="26"/>
                  <a:pt x="627" y="96"/>
                </a:cubicBezTo>
                <a:lnTo>
                  <a:pt x="628" y="792"/>
                </a:lnTo>
                <a:cubicBezTo>
                  <a:pt x="628" y="792"/>
                  <a:pt x="623" y="903"/>
                  <a:pt x="615" y="921"/>
                </a:cubicBezTo>
                <a:lnTo>
                  <a:pt x="0" y="511"/>
                </a:lnTo>
                <a:close/>
              </a:path>
            </a:pathLst>
          </a:custGeom>
          <a:solidFill>
            <a:srgbClr val="0F5494"/>
          </a:solidFill>
          <a:ln w="0">
            <a:noFill/>
            <a:prstDash val="solid"/>
            <a:round/>
            <a:headEnd/>
            <a:tailEnd/>
          </a:ln>
        </p:spPr>
        <p:txBody>
          <a:bodyPr lIns="135868" tIns="67933" rIns="135868" bIns="67933"/>
          <a:lstStyle/>
          <a:p>
            <a:pPr>
              <a:defRPr/>
            </a:pPr>
            <a:endParaRPr lang="it-IT" sz="7200" b="1">
              <a:solidFill>
                <a:srgbClr val="FFD624"/>
              </a:solidFill>
              <a:latin typeface="Verdana" charset="0"/>
            </a:endParaRPr>
          </a:p>
        </p:txBody>
      </p:sp>
      <p:sp>
        <p:nvSpPr>
          <p:cNvPr id="22" name="Freeform 9278"/>
          <p:cNvSpPr>
            <a:spLocks noChangeAspect="1"/>
          </p:cNvSpPr>
          <p:nvPr userDrawn="1"/>
        </p:nvSpPr>
        <p:spPr bwMode="auto">
          <a:xfrm>
            <a:off x="7424387" y="5314860"/>
            <a:ext cx="125317" cy="39235"/>
          </a:xfrm>
          <a:custGeom>
            <a:avLst/>
            <a:gdLst>
              <a:gd name="T0" fmla="*/ 560 w 1406"/>
              <a:gd name="T1" fmla="*/ 0 h 424"/>
              <a:gd name="T2" fmla="*/ 684 w 1406"/>
              <a:gd name="T3" fmla="*/ 66 h 424"/>
              <a:gd name="T4" fmla="*/ 790 w 1406"/>
              <a:gd name="T5" fmla="*/ 10 h 424"/>
              <a:gd name="T6" fmla="*/ 1406 w 1406"/>
              <a:gd name="T7" fmla="*/ 417 h 424"/>
              <a:gd name="T8" fmla="*/ 1349 w 1406"/>
              <a:gd name="T9" fmla="*/ 423 h 424"/>
              <a:gd name="T10" fmla="*/ 0 w 1406"/>
              <a:gd name="T11" fmla="*/ 423 h 424"/>
              <a:gd name="T12" fmla="*/ 560 w 1406"/>
              <a:gd name="T13" fmla="*/ 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6" h="424">
                <a:moveTo>
                  <a:pt x="560" y="0"/>
                </a:moveTo>
                <a:cubicBezTo>
                  <a:pt x="583" y="14"/>
                  <a:pt x="646" y="66"/>
                  <a:pt x="684" y="66"/>
                </a:cubicBezTo>
                <a:cubicBezTo>
                  <a:pt x="722" y="66"/>
                  <a:pt x="790" y="10"/>
                  <a:pt x="790" y="10"/>
                </a:cubicBezTo>
                <a:lnTo>
                  <a:pt x="1406" y="417"/>
                </a:lnTo>
                <a:cubicBezTo>
                  <a:pt x="1406" y="417"/>
                  <a:pt x="1384" y="424"/>
                  <a:pt x="1349" y="423"/>
                </a:cubicBezTo>
                <a:lnTo>
                  <a:pt x="0" y="423"/>
                </a:lnTo>
                <a:cubicBezTo>
                  <a:pt x="0" y="423"/>
                  <a:pt x="541" y="19"/>
                  <a:pt x="560" y="0"/>
                </a:cubicBezTo>
              </a:path>
            </a:pathLst>
          </a:custGeom>
          <a:solidFill>
            <a:srgbClr val="0F5494"/>
          </a:solidFill>
          <a:ln w="0">
            <a:noFill/>
            <a:prstDash val="solid"/>
            <a:round/>
            <a:headEnd/>
            <a:tailEnd/>
          </a:ln>
        </p:spPr>
        <p:txBody>
          <a:bodyPr lIns="135868" tIns="67933" rIns="135868" bIns="67933"/>
          <a:lstStyle/>
          <a:p>
            <a:pPr>
              <a:defRPr/>
            </a:pPr>
            <a:endParaRPr lang="it-IT" sz="7200" b="1">
              <a:solidFill>
                <a:srgbClr val="FFD624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29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24419" y="6309785"/>
            <a:ext cx="1246716" cy="287867"/>
          </a:xfrm>
        </p:spPr>
        <p:txBody>
          <a:bodyPr/>
          <a:lstStyle>
            <a:lvl1pPr>
              <a:defRPr/>
            </a:lvl1pPr>
          </a:lstStyle>
          <a:p>
            <a:fld id="{9ADB7869-DE79-3145-9816-CB45CB5CDBB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31371" y="260649"/>
            <a:ext cx="1246716" cy="262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tlCol="0" anchor="t"/>
          <a:lstStyle/>
          <a:p>
            <a:pPr algn="ctr"/>
            <a:endParaRPr lang="en-GB" sz="1467" b="0">
              <a:solidFill>
                <a:srgbClr val="646567"/>
              </a:solidFill>
            </a:endParaRPr>
          </a:p>
        </p:txBody>
      </p:sp>
      <p:cxnSp>
        <p:nvCxnSpPr>
          <p:cNvPr id="4" name="Straight Connector 12"/>
          <p:cNvCxnSpPr>
            <a:cxnSpLocks noChangeShapeType="1"/>
          </p:cNvCxnSpPr>
          <p:nvPr userDrawn="1"/>
        </p:nvCxnSpPr>
        <p:spPr bwMode="auto">
          <a:xfrm>
            <a:off x="624419" y="404284"/>
            <a:ext cx="768349" cy="0"/>
          </a:xfrm>
          <a:prstGeom prst="line">
            <a:avLst/>
          </a:prstGeom>
          <a:noFill/>
          <a:ln w="12700" cap="sq">
            <a:solidFill>
              <a:schemeClr val="bg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29693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393" y="548681"/>
            <a:ext cx="10959008" cy="868959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609600" y="1785941"/>
            <a:ext cx="10972800" cy="4340225"/>
          </a:xfrm>
          <a:prstGeom prst="rect">
            <a:avLst/>
          </a:prstGeom>
        </p:spPr>
        <p:txBody>
          <a:bodyPr lIns="36000" rIns="36000"/>
          <a:lstStyle>
            <a:lvl1pPr>
              <a:defRPr lang="sv-SE" sz="1600" b="0" i="0" dirty="0">
                <a:latin typeface="+mj-lt"/>
                <a:ea typeface="EC Square Sans Pro" charset="0"/>
                <a:cs typeface="EC Square Sans Pro" charset="0"/>
              </a:defRPr>
            </a:lvl1pPr>
            <a:lvl2pPr>
              <a:defRPr lang="sv-SE" b="0" i="0" dirty="0">
                <a:latin typeface="+mj-lt"/>
                <a:ea typeface="EC Square Sans Pro" charset="0"/>
                <a:cs typeface="EC Square Sans Pro" charset="0"/>
              </a:defRPr>
            </a:lvl2pPr>
            <a:lvl3pPr>
              <a:defRPr lang="sv-SE" sz="1467" b="0" i="0" dirty="0">
                <a:latin typeface="+mj-lt"/>
                <a:ea typeface="EC Square Sans Pro" charset="0"/>
                <a:cs typeface="EC Square Sans Pro" charset="0"/>
              </a:defRPr>
            </a:lvl3pPr>
            <a:lvl4pPr>
              <a:defRPr lang="sv-SE" dirty="0"/>
            </a:lvl4pPr>
            <a:lvl5pPr>
              <a:defRPr lang="en-US" dirty="0"/>
            </a:lvl5pPr>
          </a:lstStyle>
          <a:p>
            <a:pPr marL="335984" lvl="0" indent="-335984">
              <a:buClrTx/>
              <a:buSzPct val="90000"/>
            </a:pPr>
            <a:r>
              <a:rPr lang="sv-SE"/>
              <a:t>Klicka här för att ändra format på bakgrundstexten</a:t>
            </a:r>
          </a:p>
          <a:p>
            <a:pPr marL="671966" lvl="1" indent="-335984">
              <a:buClr>
                <a:schemeClr val="accent1"/>
              </a:buClr>
              <a:buSzPct val="90000"/>
            </a:pPr>
            <a:r>
              <a:rPr lang="sv-SE"/>
              <a:t>Nivå två</a:t>
            </a:r>
          </a:p>
          <a:p>
            <a:pPr marL="1007949" lvl="2" indent="-335984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831375294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_COVER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 userDrawn="1"/>
        </p:nvGrpSpPr>
        <p:grpSpPr>
          <a:xfrm>
            <a:off x="-4463" y="1330979"/>
            <a:ext cx="12188757" cy="139695"/>
            <a:chOff x="-3347" y="998234"/>
            <a:chExt cx="9141568" cy="104771"/>
          </a:xfrm>
        </p:grpSpPr>
        <p:sp>
          <p:nvSpPr>
            <p:cNvPr id="16" name="Isosceles Triangle 15"/>
            <p:cNvSpPr/>
            <p:nvPr userDrawn="1"/>
          </p:nvSpPr>
          <p:spPr bwMode="white">
            <a:xfrm flipV="1">
              <a:off x="976383" y="998234"/>
              <a:ext cx="199956" cy="9732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-3347" y="1004580"/>
              <a:ext cx="9141568" cy="98425"/>
            </a:xfrm>
            <a:custGeom>
              <a:avLst/>
              <a:gdLst>
                <a:gd name="T0" fmla="*/ 5760 w 5760"/>
                <a:gd name="T1" fmla="*/ 0 h 62"/>
                <a:gd name="T2" fmla="*/ 996 w 5760"/>
                <a:gd name="T3" fmla="*/ 0 h 62"/>
                <a:gd name="T4" fmla="*/ 945 w 5760"/>
                <a:gd name="T5" fmla="*/ 62 h 62"/>
                <a:gd name="T6" fmla="*/ 888 w 5760"/>
                <a:gd name="T7" fmla="*/ 0 h 62"/>
                <a:gd name="T8" fmla="*/ 0 w 5760"/>
                <a:gd name="T9" fmla="*/ 0 h 62"/>
                <a:gd name="connsiteX0" fmla="*/ 9544 w 9544"/>
                <a:gd name="connsiteY0" fmla="*/ 0 h 10000"/>
                <a:gd name="connsiteX1" fmla="*/ 1273 w 9544"/>
                <a:gd name="connsiteY1" fmla="*/ 0 h 10000"/>
                <a:gd name="connsiteX2" fmla="*/ 1185 w 9544"/>
                <a:gd name="connsiteY2" fmla="*/ 10000 h 10000"/>
                <a:gd name="connsiteX3" fmla="*/ 1086 w 9544"/>
                <a:gd name="connsiteY3" fmla="*/ 0 h 10000"/>
                <a:gd name="connsiteX4" fmla="*/ 0 w 9544"/>
                <a:gd name="connsiteY4" fmla="*/ 0 h 10000"/>
                <a:gd name="connsiteX0" fmla="*/ 10196 w 10196"/>
                <a:gd name="connsiteY0" fmla="*/ 0 h 10000"/>
                <a:gd name="connsiteX1" fmla="*/ 1334 w 10196"/>
                <a:gd name="connsiteY1" fmla="*/ 0 h 10000"/>
                <a:gd name="connsiteX2" fmla="*/ 1242 w 10196"/>
                <a:gd name="connsiteY2" fmla="*/ 10000 h 10000"/>
                <a:gd name="connsiteX3" fmla="*/ 1138 w 10196"/>
                <a:gd name="connsiteY3" fmla="*/ 0 h 10000"/>
                <a:gd name="connsiteX4" fmla="*/ 0 w 10196"/>
                <a:gd name="connsiteY4" fmla="*/ 0 h 10000"/>
                <a:gd name="connsiteX0" fmla="*/ 10341 w 10341"/>
                <a:gd name="connsiteY0" fmla="*/ 0 h 10000"/>
                <a:gd name="connsiteX1" fmla="*/ 1334 w 10341"/>
                <a:gd name="connsiteY1" fmla="*/ 0 h 10000"/>
                <a:gd name="connsiteX2" fmla="*/ 1242 w 10341"/>
                <a:gd name="connsiteY2" fmla="*/ 10000 h 10000"/>
                <a:gd name="connsiteX3" fmla="*/ 1138 w 10341"/>
                <a:gd name="connsiteY3" fmla="*/ 0 h 10000"/>
                <a:gd name="connsiteX4" fmla="*/ 0 w 10341"/>
                <a:gd name="connsiteY4" fmla="*/ 0 h 10000"/>
                <a:gd name="connsiteX0" fmla="*/ 10475 w 10475"/>
                <a:gd name="connsiteY0" fmla="*/ 0 h 10000"/>
                <a:gd name="connsiteX1" fmla="*/ 1334 w 10475"/>
                <a:gd name="connsiteY1" fmla="*/ 0 h 10000"/>
                <a:gd name="connsiteX2" fmla="*/ 1242 w 10475"/>
                <a:gd name="connsiteY2" fmla="*/ 10000 h 10000"/>
                <a:gd name="connsiteX3" fmla="*/ 1138 w 10475"/>
                <a:gd name="connsiteY3" fmla="*/ 0 h 10000"/>
                <a:gd name="connsiteX4" fmla="*/ 0 w 10475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5" h="10000">
                  <a:moveTo>
                    <a:pt x="10475" y="0"/>
                  </a:moveTo>
                  <a:lnTo>
                    <a:pt x="1334" y="0"/>
                  </a:lnTo>
                  <a:cubicBezTo>
                    <a:pt x="1303" y="3333"/>
                    <a:pt x="1272" y="6667"/>
                    <a:pt x="1242" y="10000"/>
                  </a:cubicBezTo>
                  <a:cubicBezTo>
                    <a:pt x="1207" y="6667"/>
                    <a:pt x="1172" y="3333"/>
                    <a:pt x="1138" y="0"/>
                  </a:cubicBezTo>
                  <a:lnTo>
                    <a:pt x="0" y="0"/>
                  </a:lnTo>
                </a:path>
              </a:pathLst>
            </a:custGeom>
            <a:noFill/>
            <a:ln w="7938" cap="rnd">
              <a:solidFill>
                <a:srgbClr val="E1301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B2653-D1AD-46BA-BB88-3123B5BA212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88418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33889" y="6045987"/>
            <a:ext cx="1715771" cy="450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7600"/>
          </a:p>
        </p:txBody>
      </p:sp>
      <p:sp>
        <p:nvSpPr>
          <p:cNvPr id="17" name="bk object 17"/>
          <p:cNvSpPr/>
          <p:nvPr/>
        </p:nvSpPr>
        <p:spPr>
          <a:xfrm>
            <a:off x="838200" y="1"/>
            <a:ext cx="0" cy="1276351"/>
          </a:xfrm>
          <a:custGeom>
            <a:avLst/>
            <a:gdLst/>
            <a:ahLst/>
            <a:cxnLst/>
            <a:rect l="l" t="t" r="r" b="b"/>
            <a:pathLst>
              <a:path h="1276350">
                <a:moveTo>
                  <a:pt x="0" y="0"/>
                </a:moveTo>
                <a:lnTo>
                  <a:pt x="0" y="1276350"/>
                </a:lnTo>
              </a:path>
            </a:pathLst>
          </a:custGeom>
          <a:ln w="28575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 sz="76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34EA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94258" y="1997203"/>
            <a:ext cx="41548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D4D4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87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959595"/>
                </a:solidFill>
                <a:latin typeface="Arial"/>
                <a:cs typeface="Arial"/>
              </a:defRPr>
            </a:lvl1pPr>
          </a:lstStyle>
          <a:p>
            <a:pPr marL="25399">
              <a:lnSpc>
                <a:spcPts val="1425"/>
              </a:lnSpc>
            </a:pPr>
            <a:fld id="{81D60167-4931-47E6-BA6A-407CBD079E47}" type="slidenum">
              <a:rPr lang="en-DE" spc="-5" smtClean="0"/>
              <a:pPr marL="25399">
                <a:lnSpc>
                  <a:spcPts val="1425"/>
                </a:lnSpc>
              </a:pPr>
              <a:t>‹#›</a:t>
            </a:fld>
            <a:endParaRPr lang="en-DE" spc="-5"/>
          </a:p>
        </p:txBody>
      </p:sp>
    </p:spTree>
    <p:extLst>
      <p:ext uri="{BB962C8B-B14F-4D97-AF65-F5344CB8AC3E}">
        <p14:creationId xmlns:p14="http://schemas.microsoft.com/office/powerpoint/2010/main" val="330770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7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1"/>
            <a:ext cx="0" cy="3295935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90" y="3602037"/>
            <a:ext cx="10156297" cy="165576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46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bg>
      <p:bgPr>
        <a:gradFill>
          <a:gsLst>
            <a:gs pos="75000">
              <a:srgbClr val="5DA6C5"/>
            </a:gs>
            <a:gs pos="47000">
              <a:srgbClr val="5781B8"/>
            </a:gs>
            <a:gs pos="4000">
              <a:srgbClr val="4E51A7"/>
            </a:gs>
            <a:gs pos="100000">
              <a:srgbClr val="65D4D5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JRC symbol" descr="A black circle with dots&#10;&#10;AI-generated content may be incorrect.">
            <a:extLst>
              <a:ext uri="{FF2B5EF4-FFF2-40B4-BE49-F238E27FC236}">
                <a16:creationId xmlns:a16="http://schemas.microsoft.com/office/drawing/2014/main" id="{725D4AB3-EADA-E922-EA70-C927A8FFB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7" r="49243" b="4824"/>
          <a:stretch>
            <a:fillRect/>
          </a:stretch>
        </p:blipFill>
        <p:spPr>
          <a:xfrm>
            <a:off x="8401069" y="0"/>
            <a:ext cx="3790932" cy="6858000"/>
          </a:xfrm>
          <a:prstGeom prst="rect">
            <a:avLst/>
          </a:prstGeom>
        </p:spPr>
      </p:pic>
      <p:pic>
        <p:nvPicPr>
          <p:cNvPr id="5" name="EC logo" descr="European Commission">
            <a:extLst>
              <a:ext uri="{FF2B5EF4-FFF2-40B4-BE49-F238E27FC236}">
                <a16:creationId xmlns:a16="http://schemas.microsoft.com/office/drawing/2014/main" id="{5BB2D12E-18B3-959D-037B-3FCA2A7027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383" y="5738784"/>
            <a:ext cx="2544024" cy="941017"/>
          </a:xfrm>
          <a:prstGeom prst="rect">
            <a:avLst/>
          </a:prstGeom>
          <a:noFill/>
        </p:spPr>
      </p:pic>
      <p:sp>
        <p:nvSpPr>
          <p:cNvPr id="7" name="Speaker, venue">
            <a:extLst>
              <a:ext uri="{FF2B5EF4-FFF2-40B4-BE49-F238E27FC236}">
                <a16:creationId xmlns:a16="http://schemas.microsoft.com/office/drawing/2014/main" id="{CD23B510-2F58-56A1-7F6F-515ECCAF73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803275" y="5399738"/>
            <a:ext cx="5724000" cy="684000"/>
          </a:xfrm>
          <a:prstGeom prst="rect">
            <a:avLst/>
          </a:prstGeom>
        </p:spPr>
        <p:txBody>
          <a:bodyPr lIns="0" tIns="0"/>
          <a:lstStyle>
            <a:lvl1pPr marL="0" indent="0" algn="l">
              <a:spcAft>
                <a:spcPts val="400"/>
              </a:spcAft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Speaker</a:t>
            </a:r>
          </a:p>
        </p:txBody>
      </p:sp>
      <p:sp>
        <p:nvSpPr>
          <p:cNvPr id="40" name="Subtitle">
            <a:extLst>
              <a:ext uri="{FF2B5EF4-FFF2-40B4-BE49-F238E27FC236}">
                <a16:creationId xmlns:a16="http://schemas.microsoft.com/office/drawing/2014/main" id="{BE9F0F0B-69CC-DFB6-5C7F-41B2FD0B0A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03275" y="3874486"/>
            <a:ext cx="7324003" cy="135170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5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  <a:endParaRPr lang="en-GB" noProof="1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F515F952-885D-C605-132C-FFDBD2BCFF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03275" y="575220"/>
            <a:ext cx="7324004" cy="313138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1"/>
              <a:t>Cover slide </a:t>
            </a:r>
            <a:br>
              <a:rPr lang="en-GB" noProof="1"/>
            </a:br>
            <a:r>
              <a:rPr lang="en-GB" noProof="1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776165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">
    <p:bg>
      <p:bgPr>
        <a:gradFill>
          <a:gsLst>
            <a:gs pos="75000">
              <a:srgbClr val="5DA6C5"/>
            </a:gs>
            <a:gs pos="47000">
              <a:srgbClr val="5781B8"/>
            </a:gs>
            <a:gs pos="4000">
              <a:srgbClr val="4E51A7"/>
            </a:gs>
            <a:gs pos="100000">
              <a:srgbClr val="65D4D5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C logo" descr="European Commission">
            <a:extLst>
              <a:ext uri="{FF2B5EF4-FFF2-40B4-BE49-F238E27FC236}">
                <a16:creationId xmlns:a16="http://schemas.microsoft.com/office/drawing/2014/main" id="{3AECCEB1-4DE4-8CB1-B84E-809D631600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rcRect r="45043"/>
          <a:stretch/>
        </p:blipFill>
        <p:spPr>
          <a:xfrm>
            <a:off x="10729044" y="5893948"/>
            <a:ext cx="1158155" cy="779504"/>
          </a:xfrm>
          <a:prstGeom prst="rect">
            <a:avLst/>
          </a:prstGeom>
          <a:noFill/>
        </p:spPr>
      </p:pic>
      <p:sp>
        <p:nvSpPr>
          <p:cNvPr id="40" name="Subtitle">
            <a:extLst>
              <a:ext uri="{FF2B5EF4-FFF2-40B4-BE49-F238E27FC236}">
                <a16:creationId xmlns:a16="http://schemas.microsoft.com/office/drawing/2014/main" id="{BE9F0F0B-69CC-DFB6-5C7F-41B2FD0B0A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03275" y="3874486"/>
            <a:ext cx="7324003" cy="135170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105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  <a:endParaRPr lang="en-GB" noProof="1"/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A2470777-AF5E-320A-439E-A6DEC5AE3F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803275" y="575220"/>
            <a:ext cx="7324004" cy="313138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1"/>
              <a:t>Chapter slide </a:t>
            </a:r>
            <a:br>
              <a:rPr lang="en-GB" noProof="1"/>
            </a:br>
            <a:r>
              <a:rPr lang="en-GB" noProof="1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56852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68DF9FA3-520D-226E-FE5C-8C0AB77F13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0"/>
          </p:nvPr>
        </p:nvSpPr>
        <p:spPr>
          <a:xfrm>
            <a:off x="790574" y="1798638"/>
            <a:ext cx="10609261" cy="4248150"/>
          </a:xfrm>
          <a:prstGeom prst="rect">
            <a:avLst/>
          </a:prstGeom>
        </p:spPr>
        <p:txBody>
          <a:bodyPr/>
          <a:lstStyle>
            <a:lvl1pPr indent="-216000">
              <a:spcAft>
                <a:spcPts val="200"/>
              </a:spcAft>
              <a:buClr>
                <a:schemeClr val="tx2"/>
              </a:buClr>
              <a:defRPr sz="1600"/>
            </a:lvl1pPr>
            <a:lvl2pPr marL="488950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758825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28700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249363" indent="-2095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5209256F-2ACF-82E0-4B63-2250C7FA31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4F6BB3B9-1656-8CC1-621D-BE00C0BE3CC3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GB" sz="1050" noProof="0" smtClean="0"/>
              <a:pPr/>
              <a:t>‹#›</a:t>
            </a:fld>
            <a:endParaRPr lang="en-GB" sz="1050" noProof="0"/>
          </a:p>
        </p:txBody>
      </p:sp>
    </p:spTree>
    <p:extLst>
      <p:ext uri="{BB962C8B-B14F-4D97-AF65-F5344CB8AC3E}">
        <p14:creationId xmlns:p14="http://schemas.microsoft.com/office/powerpoint/2010/main" val="2684130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A9F0A5-0A99-FE1B-8BA6-A039D57272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3"/>
          </p:nvPr>
        </p:nvSpPr>
        <p:spPr>
          <a:xfrm>
            <a:off x="6227279" y="2698190"/>
            <a:ext cx="5184146" cy="3348597"/>
          </a:xfrm>
          <a:prstGeom prst="rect">
            <a:avLst/>
          </a:prstGeom>
        </p:spPr>
        <p:txBody>
          <a:bodyPr/>
          <a:lstStyle>
            <a:lvl1pPr indent="-216000">
              <a:spcAft>
                <a:spcPts val="200"/>
              </a:spcAft>
              <a:buClr>
                <a:schemeClr val="tx2"/>
              </a:buClr>
              <a:defRPr sz="1600"/>
            </a:lvl1pPr>
            <a:lvl2pPr marL="488950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758825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28700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249363" indent="-2095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2"/>
          <p:cNvSpPr>
            <a:spLocks noGrp="1" noRot="1" noMove="1" noResize="1" noEditPoints="1" noAdjustHandles="1" noChangeArrowheads="1" noChangeShapeType="1"/>
          </p:cNvSpPr>
          <p:nvPr>
            <p:ph type="body" sz="quarter" idx="3"/>
          </p:nvPr>
        </p:nvSpPr>
        <p:spPr>
          <a:xfrm>
            <a:off x="6232768" y="1798637"/>
            <a:ext cx="5167070" cy="706438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64B5D55F-B2F9-8F22-3A75-F8D4AEA6D3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2"/>
          </p:nvPr>
        </p:nvSpPr>
        <p:spPr>
          <a:xfrm>
            <a:off x="790575" y="2698190"/>
            <a:ext cx="5184146" cy="3348597"/>
          </a:xfrm>
          <a:prstGeom prst="rect">
            <a:avLst/>
          </a:prstGeom>
        </p:spPr>
        <p:txBody>
          <a:bodyPr/>
          <a:lstStyle>
            <a:lvl1pPr indent="-216000">
              <a:spcAft>
                <a:spcPts val="200"/>
              </a:spcAft>
              <a:buClr>
                <a:schemeClr val="tx2"/>
              </a:buClr>
              <a:defRPr sz="1600"/>
            </a:lvl1pPr>
            <a:lvl2pPr marL="488950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758825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28700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249363" indent="-2095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3" name="Text Placeholder 1"/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790576" y="1798637"/>
            <a:ext cx="5184145" cy="706437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6F3C4D5A-CBA4-3B89-3175-603AB0D5BB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A9BB881F-1B20-A35E-FE34-9B6BBD35AE6F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1723512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587151F-CB0B-88B8-FDBD-28C34A2DE8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20"/>
          </p:nvPr>
        </p:nvSpPr>
        <p:spPr>
          <a:xfrm>
            <a:off x="8056081" y="2698190"/>
            <a:ext cx="3349799" cy="3348597"/>
          </a:xfrm>
          <a:prstGeom prst="rect">
            <a:avLst/>
          </a:prstGeom>
        </p:spPr>
        <p:txBody>
          <a:bodyPr/>
          <a:lstStyle>
            <a:lvl1pPr indent="-216000">
              <a:spcAft>
                <a:spcPts val="200"/>
              </a:spcAft>
              <a:buClr>
                <a:schemeClr val="tx2"/>
              </a:buClr>
              <a:defRPr sz="1600"/>
            </a:lvl1pPr>
            <a:lvl2pPr marL="488950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758825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28700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249363" indent="-2095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3" name="Text Placeholder 3"/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790576" y="1798637"/>
            <a:ext cx="3349799" cy="706437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83E255-04CA-63F3-11D3-C1A7222A5C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9"/>
          </p:nvPr>
        </p:nvSpPr>
        <p:spPr>
          <a:xfrm>
            <a:off x="4428298" y="2698190"/>
            <a:ext cx="3349799" cy="3348597"/>
          </a:xfrm>
          <a:prstGeom prst="rect">
            <a:avLst/>
          </a:prstGeom>
        </p:spPr>
        <p:txBody>
          <a:bodyPr/>
          <a:lstStyle>
            <a:lvl1pPr indent="-216000">
              <a:spcAft>
                <a:spcPts val="200"/>
              </a:spcAft>
              <a:buClr>
                <a:schemeClr val="tx2"/>
              </a:buClr>
              <a:defRPr sz="1600"/>
            </a:lvl1pPr>
            <a:lvl2pPr marL="488950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758825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28700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249363" indent="-2095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2"/>
          <p:cNvSpPr>
            <a:spLocks noGrp="1" noRot="1" noMove="1" noResize="1" noEditPoints="1" noAdjustHandles="1" noChangeArrowheads="1" noChangeShapeType="1"/>
          </p:cNvSpPr>
          <p:nvPr>
            <p:ph type="body" sz="quarter" idx="3"/>
          </p:nvPr>
        </p:nvSpPr>
        <p:spPr>
          <a:xfrm>
            <a:off x="4432907" y="1798637"/>
            <a:ext cx="3349799" cy="706438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C8FCE1F-222F-0BC6-4937-3305132E1F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quarter" idx="18"/>
          </p:nvPr>
        </p:nvSpPr>
        <p:spPr>
          <a:xfrm>
            <a:off x="790576" y="2698190"/>
            <a:ext cx="3349799" cy="3348597"/>
          </a:xfrm>
          <a:prstGeom prst="rect">
            <a:avLst/>
          </a:prstGeom>
        </p:spPr>
        <p:txBody>
          <a:bodyPr/>
          <a:lstStyle>
            <a:lvl1pPr indent="-216000">
              <a:spcAft>
                <a:spcPts val="200"/>
              </a:spcAft>
              <a:buClr>
                <a:schemeClr val="tx2"/>
              </a:buClr>
              <a:defRPr sz="1600"/>
            </a:lvl1pPr>
            <a:lvl2pPr marL="488950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758825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28700" indent="-219075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249363" indent="-20955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0A827F33-D01B-C18D-1700-94E1DF78C9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8055783" y="1798637"/>
            <a:ext cx="3349799" cy="706438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">
            <a:extLst>
              <a:ext uri="{FF2B5EF4-FFF2-40B4-BE49-F238E27FC236}">
                <a16:creationId xmlns:a16="http://schemas.microsoft.com/office/drawing/2014/main" id="{6F3C4D5A-CBA4-3B89-3175-603AB0D5BB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FFB338EF-E8F2-D5CE-00E7-A4A8CBFA0FDD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3298782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5B72939D-61BD-4609-D476-6D997AC794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0" y="1798638"/>
            <a:ext cx="12192000" cy="4068762"/>
          </a:xfrm>
          <a:prstGeom prst="rect">
            <a:avLst/>
          </a:prstGeom>
          <a:solidFill>
            <a:srgbClr val="D6E0FF"/>
          </a:solidFill>
        </p:spPr>
        <p:txBody>
          <a:bodyPr tIns="126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136C2E53-89B6-D5FC-0588-C7BC762658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F59FFC6F-5B5B-BB27-6860-A3B5EC97959A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1456245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6EBA33BF-8381-4378-70B7-B234C3E865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832010" y="1805204"/>
            <a:ext cx="4889521" cy="4241583"/>
          </a:xfrm>
          <a:prstGeom prst="roundRect">
            <a:avLst>
              <a:gd name="adj" fmla="val 9481"/>
            </a:avLst>
          </a:prstGeom>
          <a:solidFill>
            <a:srgbClr val="D6E0FF"/>
          </a:solidFill>
          <a:ln w="28575" cmpd="sng">
            <a:noFill/>
          </a:ln>
        </p:spPr>
        <p:txBody>
          <a:bodyPr tIns="720000" bIns="0" anchor="ctr" anchorCtr="0"/>
          <a:lstStyle>
            <a:lvl1pPr marL="0" indent="0" algn="ctr">
              <a:buClr>
                <a:schemeClr val="accent2"/>
              </a:buClr>
              <a:buFont typeface="Arial"/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ext Placeholder">
            <a:extLst>
              <a:ext uri="{FF2B5EF4-FFF2-40B4-BE49-F238E27FC236}">
                <a16:creationId xmlns:a16="http://schemas.microsoft.com/office/drawing/2014/main" id="{843ADEED-3715-BB94-D668-EC772D36B2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6096000" y="2674767"/>
            <a:ext cx="5303838" cy="2552142"/>
          </a:xfrm>
          <a:prstGeom prst="rect">
            <a:avLst/>
          </a:prstGeom>
          <a:noFill/>
        </p:spPr>
        <p:txBody>
          <a:bodyPr lIns="360000" tIns="360000" rIns="360000" bIns="360000" anchor="ctr" anchorCtr="0"/>
          <a:lstStyle>
            <a:lvl1pPr marL="0" indent="0" algn="ctr">
              <a:buNone/>
              <a:defRPr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Quote</a:t>
            </a:r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9776D06F-22B3-C8E6-815C-922071D7F8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F6B83DC-84D3-4BAE-839E-1656E3EE16FE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2349049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DFBD9765-3C72-06D1-09D8-10CDE03BBE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6096001" y="1805204"/>
            <a:ext cx="5303838" cy="4241583"/>
          </a:xfrm>
          <a:prstGeom prst="roundRect">
            <a:avLst>
              <a:gd name="adj" fmla="val 8983"/>
            </a:avLst>
          </a:prstGeom>
          <a:solidFill>
            <a:srgbClr val="D6E0FF"/>
          </a:solidFill>
          <a:ln w="28575" cmpd="sng">
            <a:noFill/>
          </a:ln>
        </p:spPr>
        <p:txBody>
          <a:bodyPr tIns="720000" bIns="0" anchor="ctr" anchorCtr="0"/>
          <a:lstStyle>
            <a:lvl1pPr marL="0" indent="0" algn="ctr">
              <a:buClr>
                <a:schemeClr val="accent2"/>
              </a:buClr>
              <a:buFont typeface="Arial"/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Text Placeholder">
            <a:extLst>
              <a:ext uri="{FF2B5EF4-FFF2-40B4-BE49-F238E27FC236}">
                <a16:creationId xmlns:a16="http://schemas.microsoft.com/office/drawing/2014/main" id="{E4E583BE-0611-D157-910C-723414A4A6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0575" y="2358000"/>
            <a:ext cx="4985536" cy="3474000"/>
          </a:xfrm>
          <a:prstGeom prst="rect">
            <a:avLst/>
          </a:prstGeom>
        </p:spPr>
        <p:txBody>
          <a:bodyPr/>
          <a:lstStyle>
            <a:lvl1pPr marL="225425" indent="-216000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9" name="Title">
            <a:extLst>
              <a:ext uri="{FF2B5EF4-FFF2-40B4-BE49-F238E27FC236}">
                <a16:creationId xmlns:a16="http://schemas.microsoft.com/office/drawing/2014/main" id="{AA0E8AFA-B815-894A-CDD8-718FCA065C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9C5041D-2DA5-80C0-E0FA-80521700E9B7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1002702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D6E0FF"/>
          </a:solidFill>
          <a:ln w="28575">
            <a:noFill/>
          </a:ln>
        </p:spPr>
        <p:txBody>
          <a:bodyPr lIns="360000" tIns="1260000" rIns="360000" bIns="36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104BD840-2156-E332-09E0-EDA53FBD65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0574" y="2358000"/>
            <a:ext cx="4978311" cy="3474000"/>
          </a:xfrm>
          <a:prstGeom prst="rect">
            <a:avLst/>
          </a:prstGeom>
        </p:spPr>
        <p:txBody>
          <a:bodyPr/>
          <a:lstStyle>
            <a:lvl1pPr marL="225425" indent="-216000" algn="l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0F781348-A971-C650-1C2C-F01247DDCC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641059CE-58CF-E8C9-E1EB-74C19DA1EFA8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1654183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D6E0FF"/>
          </a:solidFill>
          <a:ln w="28575">
            <a:noFill/>
          </a:ln>
        </p:spPr>
        <p:txBody>
          <a:bodyPr lIns="360000" tIns="1260000" rIns="360000" bIns="36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0F781348-A971-C650-1C2C-F01247DDCC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641059CE-58CF-E8C9-E1EB-74C19DA1EFA8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5A8A799-4278-C91F-86A6-4E1871ECEA8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576" y="2262795"/>
            <a:ext cx="5759999" cy="3240000"/>
          </a:xfrm>
          <a:prstGeom prst="rect">
            <a:avLst/>
          </a:prstGeom>
          <a:solidFill>
            <a:srgbClr val="D6E0FF"/>
          </a:solidFill>
          <a:ln w="28575">
            <a:noFill/>
          </a:ln>
        </p:spPr>
        <p:txBody>
          <a:bodyPr lIns="360000" tIns="1260000" rIns="360000" bIns="36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1076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2" cy="6858000"/>
          </a:xfrm>
          <a:prstGeom prst="rect">
            <a:avLst/>
          </a:prstGeom>
          <a:solidFill>
            <a:srgbClr val="D6E0FF"/>
          </a:solidFill>
          <a:ln w="28575">
            <a:noFill/>
          </a:ln>
        </p:spPr>
        <p:txBody>
          <a:bodyPr lIns="360000" tIns="1260000" rIns="360000" bIns="360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641059CE-58CF-E8C9-E1EB-74C19DA1EFA8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E0B2A09-0788-9350-A7CD-88C700F8EF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32970" y="4307150"/>
            <a:ext cx="4559030" cy="609737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720000" bIns="180000" anchor="b" anchorCtr="0">
            <a:spAutoFit/>
          </a:bodyPr>
          <a:lstStyle>
            <a:lvl1pPr marL="225425" indent="-216000" algn="l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3A9B1B70-A89C-89D8-D6D4-4ABCA75BEA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32970" y="4916887"/>
            <a:ext cx="4559030" cy="52349"/>
          </a:xfrm>
          <a:prstGeom prst="rect">
            <a:avLst/>
          </a:prstGeom>
          <a:solidFill>
            <a:srgbClr val="6970D6"/>
          </a:solidFill>
        </p:spPr>
        <p:txBody>
          <a:bodyPr wrap="square" lIns="180000" tIns="360000" rIns="360000" bIns="108000">
            <a:noAutofit/>
          </a:bodyPr>
          <a:lstStyle>
            <a:lvl1pPr marL="225425" indent="-216000" algn="l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319088" indent="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None/>
              <a:tabLst/>
              <a:defRPr sz="11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234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E9222AD-1A38-FA9E-C702-E8334AA7F4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6095206" y="2215464"/>
            <a:ext cx="5304632" cy="3472414"/>
          </a:xfrm>
          <a:prstGeom prst="rect">
            <a:avLst/>
          </a:prstGeom>
        </p:spPr>
        <p:txBody>
          <a:bodyPr/>
          <a:lstStyle>
            <a:lvl1pPr marL="225425" indent="-216000" algn="l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40868CBF-E3B8-8442-4CFE-C54E26024E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970721" y="1817827"/>
            <a:ext cx="4246737" cy="4246737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9F12B5C1-FF92-7B0D-F4CC-6E025BE782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0105170-6CDF-42AE-95F8-A7A31A4FBD20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2173380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141ADBEC-E3C6-D031-A722-27EF7145D4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6803756" y="2215464"/>
            <a:ext cx="4596082" cy="3472414"/>
          </a:xfrm>
          <a:prstGeom prst="rect">
            <a:avLst/>
          </a:prstGeom>
        </p:spPr>
        <p:txBody>
          <a:bodyPr/>
          <a:lstStyle>
            <a:lvl1pPr marL="225425" indent="-216000" algn="l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3C1570E3-BE36-B211-C4F9-153743C112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970721" y="1817827"/>
            <a:ext cx="4246737" cy="4246737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90CE9F2-8960-C266-3776-8FEE742785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4390939" y="3999008"/>
            <a:ext cx="2065556" cy="2065556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0016EDA7-C805-1A18-57A1-4BF4380D2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4E10F2DB-699B-CC3E-603D-05C117988A4C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30466842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le and 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E004AC7-DA27-2C4C-C779-2BC1932257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/>
          </p:nvPr>
        </p:nvSpPr>
        <p:spPr>
          <a:xfrm>
            <a:off x="2862533" y="2158459"/>
            <a:ext cx="3530553" cy="3530553"/>
          </a:xfrm>
          <a:custGeom>
            <a:avLst/>
            <a:gdLst>
              <a:gd name="connsiteX0" fmla="*/ 1704152 w 3408305"/>
              <a:gd name="connsiteY0" fmla="*/ 806685 h 3408305"/>
              <a:gd name="connsiteX1" fmla="*/ 806685 w 3408305"/>
              <a:gd name="connsiteY1" fmla="*/ 1704152 h 3408305"/>
              <a:gd name="connsiteX2" fmla="*/ 1704152 w 3408305"/>
              <a:gd name="connsiteY2" fmla="*/ 2601619 h 3408305"/>
              <a:gd name="connsiteX3" fmla="*/ 2601619 w 3408305"/>
              <a:gd name="connsiteY3" fmla="*/ 1704152 h 3408305"/>
              <a:gd name="connsiteX4" fmla="*/ 1704152 w 3408305"/>
              <a:gd name="connsiteY4" fmla="*/ 806685 h 3408305"/>
              <a:gd name="connsiteX5" fmla="*/ 1704152 w 3408305"/>
              <a:gd name="connsiteY5" fmla="*/ 0 h 3408305"/>
              <a:gd name="connsiteX6" fmla="*/ 3408305 w 3408305"/>
              <a:gd name="connsiteY6" fmla="*/ 1704153 h 3408305"/>
              <a:gd name="connsiteX7" fmla="*/ 1704152 w 3408305"/>
              <a:gd name="connsiteY7" fmla="*/ 3408305 h 3408305"/>
              <a:gd name="connsiteX8" fmla="*/ 0 w 3408305"/>
              <a:gd name="connsiteY8" fmla="*/ 1704153 h 3408305"/>
              <a:gd name="connsiteX9" fmla="*/ 1704152 w 3408305"/>
              <a:gd name="connsiteY9" fmla="*/ 0 h 340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8305" h="3408305">
                <a:moveTo>
                  <a:pt x="1704152" y="806685"/>
                </a:moveTo>
                <a:cubicBezTo>
                  <a:pt x="1208495" y="806685"/>
                  <a:pt x="806685" y="1208495"/>
                  <a:pt x="806685" y="1704152"/>
                </a:cubicBezTo>
                <a:cubicBezTo>
                  <a:pt x="806685" y="2199809"/>
                  <a:pt x="1208495" y="2601619"/>
                  <a:pt x="1704152" y="2601619"/>
                </a:cubicBezTo>
                <a:cubicBezTo>
                  <a:pt x="2199809" y="2601619"/>
                  <a:pt x="2601619" y="2199809"/>
                  <a:pt x="2601619" y="1704152"/>
                </a:cubicBezTo>
                <a:cubicBezTo>
                  <a:pt x="2601619" y="1208495"/>
                  <a:pt x="2199809" y="806685"/>
                  <a:pt x="1704152" y="806685"/>
                </a:cubicBezTo>
                <a:close/>
                <a:moveTo>
                  <a:pt x="1704152" y="0"/>
                </a:moveTo>
                <a:cubicBezTo>
                  <a:pt x="2645331" y="0"/>
                  <a:pt x="3408305" y="762974"/>
                  <a:pt x="3408305" y="1704153"/>
                </a:cubicBezTo>
                <a:cubicBezTo>
                  <a:pt x="3408305" y="2645331"/>
                  <a:pt x="2645331" y="3408305"/>
                  <a:pt x="1704152" y="3408305"/>
                </a:cubicBezTo>
                <a:cubicBezTo>
                  <a:pt x="762974" y="3408305"/>
                  <a:pt x="0" y="2645331"/>
                  <a:pt x="0" y="1704153"/>
                </a:cubicBezTo>
                <a:cubicBezTo>
                  <a:pt x="0" y="762974"/>
                  <a:pt x="762974" y="0"/>
                  <a:pt x="1704152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2880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40868CBF-E3B8-8442-4CFE-C54E26024E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88196" y="2158459"/>
            <a:ext cx="3530553" cy="3530553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A0A1EAAD-49F6-5B62-CE3D-E649452A4F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/>
          </p:nvPr>
        </p:nvSpPr>
        <p:spPr>
          <a:xfrm>
            <a:off x="6803756" y="2932462"/>
            <a:ext cx="4596082" cy="1980502"/>
          </a:xfrm>
          <a:prstGeom prst="rect">
            <a:avLst/>
          </a:prstGeom>
        </p:spPr>
        <p:txBody>
          <a:bodyPr/>
          <a:lstStyle>
            <a:lvl1pPr marL="225425" indent="-216000" algn="l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E1962D3D-8CBE-5865-DA42-41B20F2645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9D65C641-80ED-92F5-E9CE-866F3E44092C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77147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ircle image_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E9222AD-1A38-FA9E-C702-E8334AA7F4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0574" y="2215464"/>
            <a:ext cx="5304632" cy="3472414"/>
          </a:xfrm>
          <a:prstGeom prst="rect">
            <a:avLst/>
          </a:prstGeom>
        </p:spPr>
        <p:txBody>
          <a:bodyPr/>
          <a:lstStyle>
            <a:lvl1pPr marL="225425" indent="-216000" algn="l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40868CBF-E3B8-8442-4CFE-C54E26024E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316" y="1817827"/>
            <a:ext cx="4246737" cy="4246737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5" name="Title">
            <a:extLst>
              <a:ext uri="{FF2B5EF4-FFF2-40B4-BE49-F238E27FC236}">
                <a16:creationId xmlns:a16="http://schemas.microsoft.com/office/drawing/2014/main" id="{9F12B5C1-FF92-7B0D-F4CC-6E025BE7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circle">
            <a:extLst>
              <a:ext uri="{FF2B5EF4-FFF2-40B4-BE49-F238E27FC236}">
                <a16:creationId xmlns:a16="http://schemas.microsoft.com/office/drawing/2014/main" id="{08FA68CA-EC4B-DF4E-5780-D8BE56DA6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59288" y="4688486"/>
            <a:ext cx="1358302" cy="1358302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Text Placeholder circle">
            <a:extLst>
              <a:ext uri="{FF2B5EF4-FFF2-40B4-BE49-F238E27FC236}">
                <a16:creationId xmlns:a16="http://schemas.microsoft.com/office/drawing/2014/main" id="{1431DE68-941F-EEDA-31C8-E8EE99382E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531618" y="1817827"/>
            <a:ext cx="1868220" cy="1868220"/>
          </a:xfrm>
          <a:prstGeom prst="ellipse">
            <a:avLst/>
          </a:prstGeom>
          <a:solidFill>
            <a:schemeClr val="bg2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DAF86C97-C0ED-9149-54B7-B74E2193055C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29216909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BA34A96-317C-00C8-48C0-FDE2793683C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6426061" y="4333461"/>
            <a:ext cx="4949031" cy="1714541"/>
          </a:xfrm>
          <a:prstGeom prst="rect">
            <a:avLst/>
          </a:prstGeom>
        </p:spPr>
        <p:txBody>
          <a:bodyPr/>
          <a:lstStyle>
            <a:lvl1pPr marL="225425" indent="-216000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21A1CCB-D298-56EF-BD46-6E0551D528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6096000" y="1808065"/>
            <a:ext cx="5297243" cy="1944000"/>
          </a:xfrm>
          <a:prstGeom prst="roundRect">
            <a:avLst/>
          </a:prstGeom>
          <a:solidFill>
            <a:srgbClr val="D6E0FF"/>
          </a:solidFill>
          <a:ln w="28575" cmpd="sng">
            <a:noFill/>
          </a:ln>
        </p:spPr>
        <p:txBody>
          <a:bodyPr tIns="720000" bIns="0" anchor="ctr" anchorCtr="0"/>
          <a:lstStyle>
            <a:lvl1pPr marL="0" indent="0" algn="ctr">
              <a:buClr>
                <a:schemeClr val="accent2"/>
              </a:buClr>
              <a:buFont typeface="Arial"/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0C028F17-E0D2-771D-1FE4-90C71C85F2E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798757" y="4102788"/>
            <a:ext cx="5263990" cy="1944000"/>
          </a:xfrm>
          <a:prstGeom prst="roundRect">
            <a:avLst/>
          </a:prstGeom>
          <a:solidFill>
            <a:srgbClr val="D6E0FF"/>
          </a:solidFill>
          <a:ln w="28575" cmpd="sng">
            <a:noFill/>
          </a:ln>
        </p:spPr>
        <p:txBody>
          <a:bodyPr tIns="720000" bIns="0" anchor="ctr" anchorCtr="0"/>
          <a:lstStyle>
            <a:lvl1pPr marL="0" indent="0" algn="ctr">
              <a:buClr>
                <a:schemeClr val="accent2"/>
              </a:buClr>
              <a:buFont typeface="Arial"/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A27E8AFB-2EE2-2D0C-2E65-CB8499E193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790575" y="1977887"/>
            <a:ext cx="4949031" cy="1774176"/>
          </a:xfrm>
          <a:prstGeom prst="rect">
            <a:avLst/>
          </a:prstGeom>
        </p:spPr>
        <p:txBody>
          <a:bodyPr/>
          <a:lstStyle>
            <a:lvl1pPr marL="225425" indent="-216000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8FF7620A-8922-6E97-E8F2-672627AD23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08AB6643-8114-72F2-C818-216B8745A358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7995086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825FAB2-D10C-6D06-FE11-197B7B180F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3"/>
          </p:nvPr>
        </p:nvSpPr>
        <p:spPr>
          <a:xfrm>
            <a:off x="7888073" y="4797116"/>
            <a:ext cx="3016988" cy="1249672"/>
          </a:xfrm>
          <a:prstGeom prst="rect">
            <a:avLst/>
          </a:prstGeom>
        </p:spPr>
        <p:txBody>
          <a:bodyPr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82EE2749-4448-E94D-A3B6-E8FD4C9B9E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2"/>
          </p:nvPr>
        </p:nvSpPr>
        <p:spPr>
          <a:xfrm>
            <a:off x="8028567" y="1848333"/>
            <a:ext cx="2736000" cy="2532654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A0E92DE-31B1-5CBE-D5AC-9699C31B26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/>
          </p:nvPr>
        </p:nvSpPr>
        <p:spPr>
          <a:xfrm>
            <a:off x="4586713" y="4797116"/>
            <a:ext cx="3016988" cy="1249672"/>
          </a:xfrm>
          <a:prstGeom prst="rect">
            <a:avLst/>
          </a:prstGeom>
        </p:spPr>
        <p:txBody>
          <a:bodyPr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020C457-3C2E-CA42-88B4-5E3F06B1AE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0"/>
          </p:nvPr>
        </p:nvSpPr>
        <p:spPr>
          <a:xfrm>
            <a:off x="4727207" y="1848333"/>
            <a:ext cx="2736000" cy="2532654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71004B11-A169-8942-2A67-F774A4D88F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232097" y="4797116"/>
            <a:ext cx="3016988" cy="1249672"/>
          </a:xfrm>
          <a:prstGeom prst="rect">
            <a:avLst/>
          </a:prstGeom>
        </p:spPr>
        <p:txBody>
          <a:bodyPr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BF77687C-AC6F-634F-AC60-81131BCE7F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1372591" y="1848333"/>
            <a:ext cx="2736000" cy="2532654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6C9C267C-EFF4-28A8-E414-2A63AADFEB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793D46A4-9973-F635-573D-81A79BF8C80B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18218609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E3263D3-4AC3-C2FE-B580-0C1067BADF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3"/>
          </p:nvPr>
        </p:nvSpPr>
        <p:spPr>
          <a:xfrm>
            <a:off x="7888073" y="4797116"/>
            <a:ext cx="3016988" cy="1249672"/>
          </a:xfrm>
          <a:prstGeom prst="rect">
            <a:avLst/>
          </a:prstGeom>
        </p:spPr>
        <p:txBody>
          <a:bodyPr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345AD70-D200-B51D-70F5-FABD73B096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/>
          </p:nvPr>
        </p:nvSpPr>
        <p:spPr>
          <a:xfrm>
            <a:off x="8136567" y="1985951"/>
            <a:ext cx="2520000" cy="2520000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78114-3740-5B7B-95B1-1B463D5083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/>
          </p:nvPr>
        </p:nvSpPr>
        <p:spPr>
          <a:xfrm>
            <a:off x="4586713" y="4797116"/>
            <a:ext cx="3016988" cy="1249672"/>
          </a:xfrm>
          <a:prstGeom prst="rect">
            <a:avLst/>
          </a:prstGeom>
        </p:spPr>
        <p:txBody>
          <a:bodyPr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0663DAB-6777-E1CB-A3B0-ED9397E5E6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4836000" y="1985951"/>
            <a:ext cx="2520000" cy="2520000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867656-444B-8DCE-BC67-1507F5BF3A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1232097" y="4797116"/>
            <a:ext cx="3016988" cy="1249672"/>
          </a:xfrm>
          <a:prstGeom prst="rect">
            <a:avLst/>
          </a:prstGeom>
        </p:spPr>
        <p:txBody>
          <a:bodyPr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812D730C-1747-09C9-D609-2D91757AA5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1480591" y="1985951"/>
            <a:ext cx="2520000" cy="2520000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769F7856-BF6C-1B98-5EEC-07015FEC63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F5453783-C65B-DB3C-3358-A418EE21CEDD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36363208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in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2ADE0C2-CAE1-1C73-39CF-CA7C696DE3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3"/>
          </p:nvPr>
        </p:nvSpPr>
        <p:spPr>
          <a:xfrm>
            <a:off x="7888073" y="5033108"/>
            <a:ext cx="3016988" cy="1013680"/>
          </a:xfrm>
          <a:prstGeom prst="rect">
            <a:avLst/>
          </a:prstGeom>
        </p:spPr>
        <p:txBody>
          <a:bodyPr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5AC485BE-1196-5B48-061C-7E02654A9B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6"/>
          </p:nvPr>
        </p:nvSpPr>
        <p:spPr>
          <a:xfrm>
            <a:off x="7940638" y="1872716"/>
            <a:ext cx="2917826" cy="2916238"/>
          </a:xfrm>
          <a:custGeom>
            <a:avLst/>
            <a:gdLst>
              <a:gd name="connsiteX0" fmla="*/ 1458912 w 2917826"/>
              <a:gd name="connsiteY0" fmla="*/ 924910 h 2916238"/>
              <a:gd name="connsiteX1" fmla="*/ 925704 w 2917826"/>
              <a:gd name="connsiteY1" fmla="*/ 1458118 h 2916238"/>
              <a:gd name="connsiteX2" fmla="*/ 1458912 w 2917826"/>
              <a:gd name="connsiteY2" fmla="*/ 1991326 h 2916238"/>
              <a:gd name="connsiteX3" fmla="*/ 1992120 w 2917826"/>
              <a:gd name="connsiteY3" fmla="*/ 1458118 h 2916238"/>
              <a:gd name="connsiteX4" fmla="*/ 1458912 w 2917826"/>
              <a:gd name="connsiteY4" fmla="*/ 924910 h 2916238"/>
              <a:gd name="connsiteX5" fmla="*/ 1458913 w 2917826"/>
              <a:gd name="connsiteY5" fmla="*/ 0 h 2916238"/>
              <a:gd name="connsiteX6" fmla="*/ 2917826 w 2917826"/>
              <a:gd name="connsiteY6" fmla="*/ 1458119 h 2916238"/>
              <a:gd name="connsiteX7" fmla="*/ 1458913 w 2917826"/>
              <a:gd name="connsiteY7" fmla="*/ 2916238 h 2916238"/>
              <a:gd name="connsiteX8" fmla="*/ 0 w 2917826"/>
              <a:gd name="connsiteY8" fmla="*/ 1458119 h 2916238"/>
              <a:gd name="connsiteX9" fmla="*/ 1458913 w 2917826"/>
              <a:gd name="connsiteY9" fmla="*/ 0 h 291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7826" h="2916238">
                <a:moveTo>
                  <a:pt x="1458912" y="924910"/>
                </a:moveTo>
                <a:cubicBezTo>
                  <a:pt x="1164429" y="924910"/>
                  <a:pt x="925704" y="1163635"/>
                  <a:pt x="925704" y="1458118"/>
                </a:cubicBezTo>
                <a:cubicBezTo>
                  <a:pt x="925704" y="1752601"/>
                  <a:pt x="1164429" y="1991326"/>
                  <a:pt x="1458912" y="1991326"/>
                </a:cubicBezTo>
                <a:cubicBezTo>
                  <a:pt x="1753395" y="1991326"/>
                  <a:pt x="1992120" y="1752601"/>
                  <a:pt x="1992120" y="1458118"/>
                </a:cubicBezTo>
                <a:cubicBezTo>
                  <a:pt x="1992120" y="1163635"/>
                  <a:pt x="1753395" y="924910"/>
                  <a:pt x="1458912" y="924910"/>
                </a:cubicBezTo>
                <a:close/>
                <a:moveTo>
                  <a:pt x="1458913" y="0"/>
                </a:moveTo>
                <a:cubicBezTo>
                  <a:pt x="2264648" y="0"/>
                  <a:pt x="2917826" y="652822"/>
                  <a:pt x="2917826" y="1458119"/>
                </a:cubicBezTo>
                <a:cubicBezTo>
                  <a:pt x="2917826" y="2263416"/>
                  <a:pt x="2264648" y="2916238"/>
                  <a:pt x="1458913" y="2916238"/>
                </a:cubicBezTo>
                <a:cubicBezTo>
                  <a:pt x="653178" y="2916238"/>
                  <a:pt x="0" y="2263416"/>
                  <a:pt x="0" y="1458119"/>
                </a:cubicBezTo>
                <a:cubicBezTo>
                  <a:pt x="0" y="652822"/>
                  <a:pt x="653178" y="0"/>
                  <a:pt x="1458913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9879B-9918-BAAC-9B75-C92A513B47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/>
          </p:nvPr>
        </p:nvSpPr>
        <p:spPr>
          <a:xfrm>
            <a:off x="4586713" y="5033108"/>
            <a:ext cx="3016988" cy="1013680"/>
          </a:xfrm>
          <a:prstGeom prst="rect">
            <a:avLst/>
          </a:prstGeom>
        </p:spPr>
        <p:txBody>
          <a:bodyPr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463B0202-3B3B-F2CB-5045-AC91C6A7BC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5"/>
          </p:nvPr>
        </p:nvSpPr>
        <p:spPr>
          <a:xfrm>
            <a:off x="4630908" y="1872716"/>
            <a:ext cx="2917826" cy="2916238"/>
          </a:xfrm>
          <a:custGeom>
            <a:avLst/>
            <a:gdLst>
              <a:gd name="connsiteX0" fmla="*/ 1458912 w 2917826"/>
              <a:gd name="connsiteY0" fmla="*/ 924910 h 2916238"/>
              <a:gd name="connsiteX1" fmla="*/ 925704 w 2917826"/>
              <a:gd name="connsiteY1" fmla="*/ 1458118 h 2916238"/>
              <a:gd name="connsiteX2" fmla="*/ 1458912 w 2917826"/>
              <a:gd name="connsiteY2" fmla="*/ 1991326 h 2916238"/>
              <a:gd name="connsiteX3" fmla="*/ 1992120 w 2917826"/>
              <a:gd name="connsiteY3" fmla="*/ 1458118 h 2916238"/>
              <a:gd name="connsiteX4" fmla="*/ 1458912 w 2917826"/>
              <a:gd name="connsiteY4" fmla="*/ 924910 h 2916238"/>
              <a:gd name="connsiteX5" fmla="*/ 1458913 w 2917826"/>
              <a:gd name="connsiteY5" fmla="*/ 0 h 2916238"/>
              <a:gd name="connsiteX6" fmla="*/ 2917826 w 2917826"/>
              <a:gd name="connsiteY6" fmla="*/ 1458119 h 2916238"/>
              <a:gd name="connsiteX7" fmla="*/ 1458913 w 2917826"/>
              <a:gd name="connsiteY7" fmla="*/ 2916238 h 2916238"/>
              <a:gd name="connsiteX8" fmla="*/ 0 w 2917826"/>
              <a:gd name="connsiteY8" fmla="*/ 1458119 h 2916238"/>
              <a:gd name="connsiteX9" fmla="*/ 1458913 w 2917826"/>
              <a:gd name="connsiteY9" fmla="*/ 0 h 291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7826" h="2916238">
                <a:moveTo>
                  <a:pt x="1458912" y="924910"/>
                </a:moveTo>
                <a:cubicBezTo>
                  <a:pt x="1164429" y="924910"/>
                  <a:pt x="925704" y="1163635"/>
                  <a:pt x="925704" y="1458118"/>
                </a:cubicBezTo>
                <a:cubicBezTo>
                  <a:pt x="925704" y="1752601"/>
                  <a:pt x="1164429" y="1991326"/>
                  <a:pt x="1458912" y="1991326"/>
                </a:cubicBezTo>
                <a:cubicBezTo>
                  <a:pt x="1753395" y="1991326"/>
                  <a:pt x="1992120" y="1752601"/>
                  <a:pt x="1992120" y="1458118"/>
                </a:cubicBezTo>
                <a:cubicBezTo>
                  <a:pt x="1992120" y="1163635"/>
                  <a:pt x="1753395" y="924910"/>
                  <a:pt x="1458912" y="924910"/>
                </a:cubicBezTo>
                <a:close/>
                <a:moveTo>
                  <a:pt x="1458913" y="0"/>
                </a:moveTo>
                <a:cubicBezTo>
                  <a:pt x="2264648" y="0"/>
                  <a:pt x="2917826" y="652822"/>
                  <a:pt x="2917826" y="1458119"/>
                </a:cubicBezTo>
                <a:cubicBezTo>
                  <a:pt x="2917826" y="2263416"/>
                  <a:pt x="2264648" y="2916238"/>
                  <a:pt x="1458913" y="2916238"/>
                </a:cubicBezTo>
                <a:cubicBezTo>
                  <a:pt x="653178" y="2916238"/>
                  <a:pt x="0" y="2263416"/>
                  <a:pt x="0" y="1458119"/>
                </a:cubicBezTo>
                <a:cubicBezTo>
                  <a:pt x="0" y="652822"/>
                  <a:pt x="653178" y="0"/>
                  <a:pt x="1458913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1DBF9-0BAD-EC52-3C79-A0A92832B66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1232097" y="5033108"/>
            <a:ext cx="3016988" cy="1013680"/>
          </a:xfrm>
          <a:prstGeom prst="rect">
            <a:avLst/>
          </a:prstGeom>
        </p:spPr>
        <p:txBody>
          <a:bodyPr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6581423B-21B8-271E-7CD7-AA232F3FBA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4"/>
          </p:nvPr>
        </p:nvSpPr>
        <p:spPr>
          <a:xfrm>
            <a:off x="1191969" y="1872716"/>
            <a:ext cx="2917826" cy="2916238"/>
          </a:xfrm>
          <a:custGeom>
            <a:avLst/>
            <a:gdLst>
              <a:gd name="connsiteX0" fmla="*/ 1458912 w 2917826"/>
              <a:gd name="connsiteY0" fmla="*/ 924910 h 2916238"/>
              <a:gd name="connsiteX1" fmla="*/ 925704 w 2917826"/>
              <a:gd name="connsiteY1" fmla="*/ 1458118 h 2916238"/>
              <a:gd name="connsiteX2" fmla="*/ 1458912 w 2917826"/>
              <a:gd name="connsiteY2" fmla="*/ 1991326 h 2916238"/>
              <a:gd name="connsiteX3" fmla="*/ 1992120 w 2917826"/>
              <a:gd name="connsiteY3" fmla="*/ 1458118 h 2916238"/>
              <a:gd name="connsiteX4" fmla="*/ 1458912 w 2917826"/>
              <a:gd name="connsiteY4" fmla="*/ 924910 h 2916238"/>
              <a:gd name="connsiteX5" fmla="*/ 1458913 w 2917826"/>
              <a:gd name="connsiteY5" fmla="*/ 0 h 2916238"/>
              <a:gd name="connsiteX6" fmla="*/ 2917826 w 2917826"/>
              <a:gd name="connsiteY6" fmla="*/ 1458119 h 2916238"/>
              <a:gd name="connsiteX7" fmla="*/ 1458913 w 2917826"/>
              <a:gd name="connsiteY7" fmla="*/ 2916238 h 2916238"/>
              <a:gd name="connsiteX8" fmla="*/ 0 w 2917826"/>
              <a:gd name="connsiteY8" fmla="*/ 1458119 h 2916238"/>
              <a:gd name="connsiteX9" fmla="*/ 1458913 w 2917826"/>
              <a:gd name="connsiteY9" fmla="*/ 0 h 2916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17826" h="2916238">
                <a:moveTo>
                  <a:pt x="1458912" y="924910"/>
                </a:moveTo>
                <a:cubicBezTo>
                  <a:pt x="1164429" y="924910"/>
                  <a:pt x="925704" y="1163635"/>
                  <a:pt x="925704" y="1458118"/>
                </a:cubicBezTo>
                <a:cubicBezTo>
                  <a:pt x="925704" y="1752601"/>
                  <a:pt x="1164429" y="1991326"/>
                  <a:pt x="1458912" y="1991326"/>
                </a:cubicBezTo>
                <a:cubicBezTo>
                  <a:pt x="1753395" y="1991326"/>
                  <a:pt x="1992120" y="1752601"/>
                  <a:pt x="1992120" y="1458118"/>
                </a:cubicBezTo>
                <a:cubicBezTo>
                  <a:pt x="1992120" y="1163635"/>
                  <a:pt x="1753395" y="924910"/>
                  <a:pt x="1458912" y="924910"/>
                </a:cubicBezTo>
                <a:close/>
                <a:moveTo>
                  <a:pt x="1458913" y="0"/>
                </a:moveTo>
                <a:cubicBezTo>
                  <a:pt x="2264648" y="0"/>
                  <a:pt x="2917826" y="652822"/>
                  <a:pt x="2917826" y="1458119"/>
                </a:cubicBezTo>
                <a:cubicBezTo>
                  <a:pt x="2917826" y="2263416"/>
                  <a:pt x="2264648" y="2916238"/>
                  <a:pt x="1458913" y="2916238"/>
                </a:cubicBezTo>
                <a:cubicBezTo>
                  <a:pt x="653178" y="2916238"/>
                  <a:pt x="0" y="2263416"/>
                  <a:pt x="0" y="1458119"/>
                </a:cubicBezTo>
                <a:cubicBezTo>
                  <a:pt x="0" y="652822"/>
                  <a:pt x="653178" y="0"/>
                  <a:pt x="1458913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D4EEE6C7-7DB4-2A3F-BE85-FCAC167E52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2BC6063B-91FA-D882-DBBD-A4C1B6C6D3EC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2566465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447ED4A-A2BB-989C-70D9-92B5B380A4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3"/>
          </p:nvPr>
        </p:nvSpPr>
        <p:spPr>
          <a:xfrm>
            <a:off x="9590952" y="4470898"/>
            <a:ext cx="1808886" cy="1448385"/>
          </a:xfrm>
          <a:prstGeom prst="rect">
            <a:avLst/>
          </a:prstGeom>
        </p:spPr>
        <p:txBody>
          <a:bodyPr/>
          <a:lstStyle>
            <a:lvl1pPr marL="9425" indent="0" algn="l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2B43DA-DC60-3F05-E365-AAEDB6647F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6213000" y="4026521"/>
            <a:ext cx="3202058" cy="2007777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6D1E0F50-BCD0-59B8-7C58-050AA48E41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/>
          </p:nvPr>
        </p:nvSpPr>
        <p:spPr>
          <a:xfrm>
            <a:off x="9590952" y="2234594"/>
            <a:ext cx="1808886" cy="1448385"/>
          </a:xfrm>
          <a:prstGeom prst="rect">
            <a:avLst/>
          </a:prstGeom>
        </p:spPr>
        <p:txBody>
          <a:bodyPr/>
          <a:lstStyle>
            <a:lvl1pPr marL="9425" indent="0" algn="l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57B101-D607-2257-C586-C89E072491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6212996" y="1802836"/>
            <a:ext cx="3202060" cy="2008800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8D48B1D-7593-F5E8-6A08-E01EE51AF0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/>
          </p:nvPr>
        </p:nvSpPr>
        <p:spPr>
          <a:xfrm>
            <a:off x="790575" y="4470898"/>
            <a:ext cx="1808937" cy="1448385"/>
          </a:xfrm>
          <a:prstGeom prst="rect">
            <a:avLst/>
          </a:prstGeom>
        </p:spPr>
        <p:txBody>
          <a:bodyPr/>
          <a:lstStyle>
            <a:lvl1pPr marL="9425" indent="0" algn="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F4488-3E52-7CBE-6634-905D25C4D6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2775410" y="4026521"/>
            <a:ext cx="3202058" cy="2007777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44F99697-BF96-9427-DC6D-2B4D7E8EC7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/>
          </p:nvPr>
        </p:nvSpPr>
        <p:spPr>
          <a:xfrm>
            <a:off x="790575" y="2234594"/>
            <a:ext cx="1808937" cy="1448385"/>
          </a:xfrm>
          <a:prstGeom prst="rect">
            <a:avLst/>
          </a:prstGeom>
        </p:spPr>
        <p:txBody>
          <a:bodyPr/>
          <a:lstStyle>
            <a:lvl1pPr marL="9425" indent="0" algn="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AE53993-AA56-3F32-577F-460A25AF6B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2775409" y="1802836"/>
            <a:ext cx="3202059" cy="2007778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7BE2D894-6305-2443-0E9B-4158CE84F9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216B07B7-7B71-C251-EF76-C01D63072BF7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16948757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s, circ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486E0D4-7E98-4364-DCDB-805876EC1F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3"/>
          </p:nvPr>
        </p:nvSpPr>
        <p:spPr>
          <a:xfrm>
            <a:off x="9590952" y="4470898"/>
            <a:ext cx="1808886" cy="1448385"/>
          </a:xfrm>
          <a:prstGeom prst="rect">
            <a:avLst/>
          </a:prstGeom>
        </p:spPr>
        <p:txBody>
          <a:bodyPr/>
          <a:lstStyle>
            <a:lvl1pPr marL="9425" indent="0" algn="l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2B43DA-DC60-3F05-E365-AAEDB6647F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6213000" y="4026521"/>
            <a:ext cx="3202058" cy="2007777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D659FC6B-87D1-5774-9B87-090956C8C5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/>
          </p:nvPr>
        </p:nvSpPr>
        <p:spPr>
          <a:xfrm>
            <a:off x="9590952" y="2234594"/>
            <a:ext cx="1808886" cy="1448385"/>
          </a:xfrm>
          <a:prstGeom prst="rect">
            <a:avLst/>
          </a:prstGeom>
        </p:spPr>
        <p:txBody>
          <a:bodyPr/>
          <a:lstStyle>
            <a:lvl1pPr marL="9425" indent="0" algn="l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57B101-D607-2257-C586-C89E0724916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6212996" y="1802836"/>
            <a:ext cx="3202060" cy="2008800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FA31A8E-B52B-13ED-BBA3-B41682ECA6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/>
          </p:nvPr>
        </p:nvSpPr>
        <p:spPr>
          <a:xfrm>
            <a:off x="790575" y="4470898"/>
            <a:ext cx="1808937" cy="1448385"/>
          </a:xfrm>
          <a:prstGeom prst="rect">
            <a:avLst/>
          </a:prstGeom>
        </p:spPr>
        <p:txBody>
          <a:bodyPr/>
          <a:lstStyle>
            <a:lvl1pPr marL="9425" indent="0" algn="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5F4488-3E52-7CBE-6634-905D25C4D6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2775410" y="4026521"/>
            <a:ext cx="3202058" cy="2007777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C5AE8296-3D46-E5B2-90EC-D71A52170D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/>
          </p:nvPr>
        </p:nvSpPr>
        <p:spPr>
          <a:xfrm>
            <a:off x="790575" y="2234594"/>
            <a:ext cx="1808937" cy="1448385"/>
          </a:xfrm>
          <a:prstGeom prst="rect">
            <a:avLst/>
          </a:prstGeom>
        </p:spPr>
        <p:txBody>
          <a:bodyPr/>
          <a:lstStyle>
            <a:lvl1pPr marL="9425" indent="0" algn="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AE53993-AA56-3F32-577F-460A25AF6B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2775409" y="1802836"/>
            <a:ext cx="3202059" cy="2007778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10" name="Text Placeholder circle">
            <a:extLst>
              <a:ext uri="{FF2B5EF4-FFF2-40B4-BE49-F238E27FC236}">
                <a16:creationId xmlns:a16="http://schemas.microsoft.com/office/drawing/2014/main" id="{55A8AC3E-ED12-82DB-963F-BD2F7FE708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/>
          </p:nvPr>
        </p:nvSpPr>
        <p:spPr>
          <a:xfrm>
            <a:off x="4877728" y="2675091"/>
            <a:ext cx="2520000" cy="2520000"/>
          </a:xfrm>
          <a:prstGeom prst="ellipse">
            <a:avLst/>
          </a:prstGeom>
          <a:solidFill>
            <a:schemeClr val="bg1"/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2B91C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6A2DE0CF-53AF-7B0B-F708-62183C4A049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EC030558-FB0F-6926-53C1-86267E8113E5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16197587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F1862DA-5AF0-C82E-AE39-659BAFF76D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4"/>
          </p:nvPr>
        </p:nvSpPr>
        <p:spPr>
          <a:xfrm>
            <a:off x="8674187" y="4504961"/>
            <a:ext cx="2706470" cy="1197012"/>
          </a:xfrm>
          <a:prstGeom prst="rect">
            <a:avLst/>
          </a:prstGeom>
        </p:spPr>
        <p:txBody>
          <a:bodyPr/>
          <a:lstStyle>
            <a:lvl1pPr marL="9425" indent="0" algn="l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F268277-9F3E-948B-E041-10F52143DC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6277250" y="4070689"/>
            <a:ext cx="2065556" cy="2065556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  <a:ln>
            <a:noFill/>
          </a:ln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62605D5-D15C-6EFD-BD6E-2CB29D5F5A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5"/>
          </p:nvPr>
        </p:nvSpPr>
        <p:spPr>
          <a:xfrm>
            <a:off x="8674187" y="2194248"/>
            <a:ext cx="2706470" cy="1197012"/>
          </a:xfrm>
          <a:prstGeom prst="rect">
            <a:avLst/>
          </a:prstGeom>
        </p:spPr>
        <p:txBody>
          <a:bodyPr/>
          <a:lstStyle>
            <a:lvl1pPr marL="9425" indent="0" algn="l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90CE9F2-8960-C266-3776-8FEE742785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6270539" y="1753303"/>
            <a:ext cx="2065556" cy="2065556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056C46-17AC-DF86-EA0C-94B68D9E5D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790576" y="4504961"/>
            <a:ext cx="2706470" cy="1197012"/>
          </a:xfrm>
          <a:prstGeom prst="rect">
            <a:avLst/>
          </a:prstGeom>
        </p:spPr>
        <p:txBody>
          <a:bodyPr/>
          <a:lstStyle>
            <a:lvl1pPr marL="9425" indent="0" algn="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4FFF937-EA2A-E65F-1F04-F8423509A5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3854370" y="4070689"/>
            <a:ext cx="2065556" cy="2065556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  <a:ln>
            <a:noFill/>
          </a:ln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D0A2921B-BBAA-F008-752F-9F14DF8C75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3"/>
          </p:nvPr>
        </p:nvSpPr>
        <p:spPr>
          <a:xfrm>
            <a:off x="790576" y="2194248"/>
            <a:ext cx="2706470" cy="1197012"/>
          </a:xfrm>
          <a:prstGeom prst="rect">
            <a:avLst/>
          </a:prstGeom>
        </p:spPr>
        <p:txBody>
          <a:bodyPr/>
          <a:lstStyle>
            <a:lvl1pPr marL="9425" indent="0" algn="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40868CBF-E3B8-8442-4CFE-C54E26024E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3854371" y="1753303"/>
            <a:ext cx="2065556" cy="2065556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33B980E-7E1D-4A47-2295-BBE00666F4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F362F445-6051-9908-6B6B-059200DED082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2535227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B99795D-F125-DE42-4FA9-30C157D6C6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0"/>
          </p:nvPr>
        </p:nvSpPr>
        <p:spPr>
          <a:xfrm>
            <a:off x="9285220" y="4456481"/>
            <a:ext cx="1558098" cy="1108854"/>
          </a:xfrm>
          <a:prstGeom prst="rect">
            <a:avLst/>
          </a:prstGeom>
        </p:spPr>
        <p:txBody>
          <a:bodyPr/>
          <a:lstStyle>
            <a:lvl1pPr marL="9425" indent="0" algn="ct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2EC4A908-6AA7-6EF5-3F8C-3E2123B02E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6"/>
          </p:nvPr>
        </p:nvSpPr>
        <p:spPr>
          <a:xfrm>
            <a:off x="9179528" y="2224487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D4838CCE-87D7-E2E4-52A4-ABB0A889E5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3"/>
          </p:nvPr>
        </p:nvSpPr>
        <p:spPr>
          <a:xfrm>
            <a:off x="7303789" y="2547486"/>
            <a:ext cx="1558098" cy="1120965"/>
          </a:xfrm>
          <a:prstGeom prst="rect">
            <a:avLst/>
          </a:prstGeom>
        </p:spPr>
        <p:txBody>
          <a:bodyPr anchor="b" anchorCtr="0"/>
          <a:lstStyle>
            <a:lvl1pPr marL="9425" indent="0" algn="ct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BEF6E2A-104A-E781-0ABB-DED36AE03A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8"/>
          </p:nvPr>
        </p:nvSpPr>
        <p:spPr>
          <a:xfrm>
            <a:off x="7199357" y="4127427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9312B99-D282-3ECB-A854-597C198BA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9"/>
          </p:nvPr>
        </p:nvSpPr>
        <p:spPr>
          <a:xfrm>
            <a:off x="5310278" y="4456481"/>
            <a:ext cx="1558098" cy="1108854"/>
          </a:xfrm>
          <a:prstGeom prst="rect">
            <a:avLst/>
          </a:prstGeom>
        </p:spPr>
        <p:txBody>
          <a:bodyPr/>
          <a:lstStyle>
            <a:lvl1pPr marL="9425" indent="0" algn="ct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7367E657-41BA-424C-58A6-2D16DC04A1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5"/>
          </p:nvPr>
        </p:nvSpPr>
        <p:spPr>
          <a:xfrm>
            <a:off x="5219187" y="2224487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1BBE5318-675A-6664-E231-A89054B58D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2"/>
          </p:nvPr>
        </p:nvSpPr>
        <p:spPr>
          <a:xfrm>
            <a:off x="3343448" y="2547486"/>
            <a:ext cx="1558098" cy="1120965"/>
          </a:xfrm>
          <a:prstGeom prst="rect">
            <a:avLst/>
          </a:prstGeom>
        </p:spPr>
        <p:txBody>
          <a:bodyPr anchor="b" anchorCtr="0"/>
          <a:lstStyle>
            <a:lvl1pPr marL="9425" indent="0" algn="ct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C67A05AD-8EBF-6C2A-8CA4-C65DE3AB6A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7"/>
          </p:nvPr>
        </p:nvSpPr>
        <p:spPr>
          <a:xfrm>
            <a:off x="3239017" y="4127427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56B8A8-5CBC-9350-FFDF-F4EA48BE40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8"/>
          </p:nvPr>
        </p:nvSpPr>
        <p:spPr>
          <a:xfrm>
            <a:off x="1348681" y="4456481"/>
            <a:ext cx="1558098" cy="1108854"/>
          </a:xfrm>
          <a:prstGeom prst="rect">
            <a:avLst/>
          </a:prstGeom>
        </p:spPr>
        <p:txBody>
          <a:bodyPr/>
          <a:lstStyle>
            <a:lvl1pPr marL="9425" indent="0" algn="ct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l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l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EE475443-D40F-BA1A-D414-5897F96574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4"/>
          </p:nvPr>
        </p:nvSpPr>
        <p:spPr>
          <a:xfrm>
            <a:off x="1258847" y="2224487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2DF1DDC-0402-55BC-A9AD-DCF1C83C30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E5D71F4-B27D-B648-38A3-643A127C5777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1637925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813D306-D678-F601-3082-D18615D57F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0"/>
          </p:nvPr>
        </p:nvSpPr>
        <p:spPr>
          <a:xfrm>
            <a:off x="9686735" y="4564046"/>
            <a:ext cx="1589485" cy="1360665"/>
          </a:xfrm>
          <a:prstGeom prst="rect">
            <a:avLst/>
          </a:prstGeom>
        </p:spPr>
        <p:txBody>
          <a:bodyPr/>
          <a:lstStyle>
            <a:lvl1pPr marL="9425" indent="0" algn="ct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6">
            <a:extLst>
              <a:ext uri="{FF2B5EF4-FFF2-40B4-BE49-F238E27FC236}">
                <a16:creationId xmlns:a16="http://schemas.microsoft.com/office/drawing/2014/main" id="{752944DE-4A22-4E1B-8D95-500094EA00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/>
          </p:nvPr>
        </p:nvSpPr>
        <p:spPr>
          <a:xfrm>
            <a:off x="9537661" y="2318376"/>
            <a:ext cx="1877778" cy="1877778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6D0781D-8884-4989-E707-645C9D2F1E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9"/>
          </p:nvPr>
        </p:nvSpPr>
        <p:spPr>
          <a:xfrm>
            <a:off x="7939488" y="4549488"/>
            <a:ext cx="1589485" cy="1360665"/>
          </a:xfrm>
          <a:prstGeom prst="rect">
            <a:avLst/>
          </a:prstGeom>
        </p:spPr>
        <p:txBody>
          <a:bodyPr/>
          <a:lstStyle>
            <a:lvl1pPr marL="9425" indent="0" algn="ct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1F18D641-7E0D-7828-FE13-4B8D189B88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/>
          </p:nvPr>
        </p:nvSpPr>
        <p:spPr>
          <a:xfrm>
            <a:off x="7788244" y="2318376"/>
            <a:ext cx="1877778" cy="1877778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61A54BA-26D1-D4FB-C6EC-0A1E584A39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8"/>
          </p:nvPr>
        </p:nvSpPr>
        <p:spPr>
          <a:xfrm>
            <a:off x="6192243" y="4549488"/>
            <a:ext cx="1589485" cy="1360665"/>
          </a:xfrm>
          <a:prstGeom prst="rect">
            <a:avLst/>
          </a:prstGeom>
        </p:spPr>
        <p:txBody>
          <a:bodyPr/>
          <a:lstStyle>
            <a:lvl1pPr marL="9425" indent="0" algn="ct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C5CCB63-D943-8F2D-5F92-7CD281A2D2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/>
          </p:nvPr>
        </p:nvSpPr>
        <p:spPr>
          <a:xfrm>
            <a:off x="6038827" y="2318376"/>
            <a:ext cx="1877778" cy="1877778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DE28EF6-61AC-D5F0-55FA-E930C35AE5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7"/>
          </p:nvPr>
        </p:nvSpPr>
        <p:spPr>
          <a:xfrm>
            <a:off x="4444998" y="4549488"/>
            <a:ext cx="1589485" cy="1360665"/>
          </a:xfrm>
          <a:prstGeom prst="rect">
            <a:avLst/>
          </a:prstGeom>
        </p:spPr>
        <p:txBody>
          <a:bodyPr/>
          <a:lstStyle>
            <a:lvl1pPr marL="9425" indent="0" algn="ct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0237F1D1-C412-2166-7A8B-F6B3B0383E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4289410" y="2318376"/>
            <a:ext cx="1877778" cy="1877778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3D9197-6DDA-F7EC-814F-35598A03CB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6"/>
          </p:nvPr>
        </p:nvSpPr>
        <p:spPr>
          <a:xfrm>
            <a:off x="2697753" y="4549488"/>
            <a:ext cx="1589485" cy="1360665"/>
          </a:xfrm>
          <a:prstGeom prst="rect">
            <a:avLst/>
          </a:prstGeom>
        </p:spPr>
        <p:txBody>
          <a:bodyPr/>
          <a:lstStyle>
            <a:lvl1pPr marL="9425" indent="0" algn="ct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349C422D-57BE-2C0E-C883-FFEA802AA6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2539993" y="2318376"/>
            <a:ext cx="1877778" cy="1877778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BC64151-F3F5-CEEC-6E61-C0D124D6AE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5"/>
          </p:nvPr>
        </p:nvSpPr>
        <p:spPr>
          <a:xfrm>
            <a:off x="950508" y="4549488"/>
            <a:ext cx="1589485" cy="1360665"/>
          </a:xfrm>
          <a:prstGeom prst="rect">
            <a:avLst/>
          </a:prstGeom>
        </p:spPr>
        <p:txBody>
          <a:bodyPr/>
          <a:lstStyle>
            <a:lvl1pPr marL="9425" indent="0" algn="ct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1">
            <a:extLst>
              <a:ext uri="{FF2B5EF4-FFF2-40B4-BE49-F238E27FC236}">
                <a16:creationId xmlns:a16="http://schemas.microsoft.com/office/drawing/2014/main" id="{FD2B75CA-4BDF-14CB-BA7F-6E6541C9CA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3"/>
          </p:nvPr>
        </p:nvSpPr>
        <p:spPr>
          <a:xfrm>
            <a:off x="790576" y="2318376"/>
            <a:ext cx="1877778" cy="1877778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20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45EBBC4-7324-E0A4-7B1E-76B995F4C4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A3FE1678-6BBF-A285-8ACD-02F5267E890A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129147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circle image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0980338D-1E37-2BB2-AB6D-1A0C06A507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4"/>
          </p:nvPr>
        </p:nvSpPr>
        <p:spPr>
          <a:xfrm>
            <a:off x="7423583" y="4279826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92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582AB74E-A1FA-768E-B3C6-7D9CF86644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7"/>
          </p:nvPr>
        </p:nvSpPr>
        <p:spPr>
          <a:xfrm>
            <a:off x="9190544" y="3039232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92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CD33947-428F-F3BC-84EF-0CDD4882BE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2"/>
          </p:nvPr>
        </p:nvSpPr>
        <p:spPr>
          <a:xfrm>
            <a:off x="7424555" y="1819962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92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5" name="Circle">
            <a:extLst>
              <a:ext uri="{FF2B5EF4-FFF2-40B4-BE49-F238E27FC236}">
                <a16:creationId xmlns:a16="http://schemas.microsoft.com/office/drawing/2014/main" id="{30111986-B22C-41D1-C71A-E467C6A577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5"/>
          </p:nvPr>
        </p:nvSpPr>
        <p:spPr>
          <a:xfrm>
            <a:off x="4803155" y="2631811"/>
            <a:ext cx="2581200" cy="2581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9425" indent="0" algn="ctr">
              <a:spcAft>
                <a:spcPts val="200"/>
              </a:spcAft>
              <a:buClr>
                <a:schemeClr val="tx2"/>
              </a:buClr>
              <a:buNone/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C4855FD-FCBC-E295-BE64-49A00CF121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9"/>
          </p:nvPr>
        </p:nvSpPr>
        <p:spPr>
          <a:xfrm>
            <a:off x="3024187" y="4279826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92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56377B9-AA2B-1FAC-738F-58AEA61F1F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0"/>
          </p:nvPr>
        </p:nvSpPr>
        <p:spPr>
          <a:xfrm>
            <a:off x="1238399" y="3039232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92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18F04D23-7466-3204-D663-73DCF67EA3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8"/>
          </p:nvPr>
        </p:nvSpPr>
        <p:spPr>
          <a:xfrm>
            <a:off x="3025159" y="1819962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92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2DF1DDC-0402-55BC-A9AD-DCF1C83C30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1B3DAD12-387C-F8E9-4B51-0F90D6A8F034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33024343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circ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0980338D-1E37-2BB2-AB6D-1A0C06A507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4"/>
          </p:nvPr>
        </p:nvSpPr>
        <p:spPr>
          <a:xfrm>
            <a:off x="7423583" y="4279826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92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582AB74E-A1FA-768E-B3C6-7D9CF86644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7"/>
          </p:nvPr>
        </p:nvSpPr>
        <p:spPr>
          <a:xfrm>
            <a:off x="9190544" y="3039232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92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2CD33947-428F-F3BC-84EF-0CDD4882BE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2"/>
          </p:nvPr>
        </p:nvSpPr>
        <p:spPr>
          <a:xfrm>
            <a:off x="7424555" y="1819962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92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3D5C0CD4-E911-C6C7-88BD-62C712B011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2"/>
          </p:nvPr>
        </p:nvSpPr>
        <p:spPr>
          <a:xfrm>
            <a:off x="4803217" y="2627624"/>
            <a:ext cx="2596664" cy="2596664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92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C4855FD-FCBC-E295-BE64-49A00CF121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9"/>
          </p:nvPr>
        </p:nvSpPr>
        <p:spPr>
          <a:xfrm>
            <a:off x="3024187" y="4279826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92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56377B9-AA2B-1FAC-738F-58AEA61F1F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0"/>
          </p:nvPr>
        </p:nvSpPr>
        <p:spPr>
          <a:xfrm>
            <a:off x="1238399" y="3039232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92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18F04D23-7466-3204-D663-73DCF67EA3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8"/>
          </p:nvPr>
        </p:nvSpPr>
        <p:spPr>
          <a:xfrm>
            <a:off x="3025159" y="1819962"/>
            <a:ext cx="1766962" cy="1766962"/>
          </a:xfrm>
          <a:custGeom>
            <a:avLst/>
            <a:gdLst>
              <a:gd name="connsiteX0" fmla="*/ 1032778 w 2065556"/>
              <a:gd name="connsiteY0" fmla="*/ 0 h 2065556"/>
              <a:gd name="connsiteX1" fmla="*/ 2065556 w 2065556"/>
              <a:gd name="connsiteY1" fmla="*/ 1032778 h 2065556"/>
              <a:gd name="connsiteX2" fmla="*/ 1032778 w 2065556"/>
              <a:gd name="connsiteY2" fmla="*/ 2065556 h 2065556"/>
              <a:gd name="connsiteX3" fmla="*/ 0 w 2065556"/>
              <a:gd name="connsiteY3" fmla="*/ 1032778 h 2065556"/>
              <a:gd name="connsiteX4" fmla="*/ 1032778 w 2065556"/>
              <a:gd name="connsiteY4" fmla="*/ 0 h 206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556" h="2065556">
                <a:moveTo>
                  <a:pt x="1032778" y="0"/>
                </a:moveTo>
                <a:cubicBezTo>
                  <a:pt x="1603166" y="0"/>
                  <a:pt x="2065556" y="462390"/>
                  <a:pt x="2065556" y="1032778"/>
                </a:cubicBezTo>
                <a:cubicBezTo>
                  <a:pt x="2065556" y="1603166"/>
                  <a:pt x="1603166" y="2065556"/>
                  <a:pt x="1032778" y="2065556"/>
                </a:cubicBezTo>
                <a:cubicBezTo>
                  <a:pt x="462390" y="2065556"/>
                  <a:pt x="0" y="1603166"/>
                  <a:pt x="0" y="1032778"/>
                </a:cubicBezTo>
                <a:cubicBezTo>
                  <a:pt x="0" y="462390"/>
                  <a:pt x="462390" y="0"/>
                  <a:pt x="1032778" y="0"/>
                </a:cubicBezTo>
                <a:close/>
              </a:path>
            </a:pathLst>
          </a:custGeom>
          <a:solidFill>
            <a:srgbClr val="D6E0FF"/>
          </a:solidFill>
        </p:spPr>
        <p:txBody>
          <a:bodyPr wrap="square" tIns="792000" bIns="0" anchor="ctr" anchorCtr="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sz="1800"/>
              <a:t>Click icon to add picture</a:t>
            </a:r>
            <a:endParaRPr lang="en-BE" sz="1800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2DF1DDC-0402-55BC-A9AD-DCF1C83C30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9907D88-6902-7261-E878-3000927BD7A4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42614380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icture Placeholder 8">
            <a:extLst>
              <a:ext uri="{FF2B5EF4-FFF2-40B4-BE49-F238E27FC236}">
                <a16:creationId xmlns:a16="http://schemas.microsoft.com/office/drawing/2014/main" id="{FB60CE53-9624-F058-2873-25F09A81AD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1"/>
          </p:nvPr>
        </p:nvSpPr>
        <p:spPr>
          <a:xfrm>
            <a:off x="7979324" y="4016870"/>
            <a:ext cx="3420513" cy="2016000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207" name="Picture Placeholder 7">
            <a:extLst>
              <a:ext uri="{FF2B5EF4-FFF2-40B4-BE49-F238E27FC236}">
                <a16:creationId xmlns:a16="http://schemas.microsoft.com/office/drawing/2014/main" id="{E81757EF-A637-1B88-7CB2-5637FD2D5E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0"/>
          </p:nvPr>
        </p:nvSpPr>
        <p:spPr>
          <a:xfrm>
            <a:off x="6185535" y="5114150"/>
            <a:ext cx="1616897" cy="913746"/>
          </a:xfrm>
          <a:prstGeom prst="roundRect">
            <a:avLst/>
          </a:prstGeom>
          <a:solidFill>
            <a:srgbClr val="D6E0FF"/>
          </a:solidFill>
        </p:spPr>
        <p:txBody>
          <a:bodyPr tIns="576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206" name="Picture Placeholder 6">
            <a:extLst>
              <a:ext uri="{FF2B5EF4-FFF2-40B4-BE49-F238E27FC236}">
                <a16:creationId xmlns:a16="http://schemas.microsoft.com/office/drawing/2014/main" id="{B848D501-1E0B-FDEE-0B28-2F843AEE86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9"/>
          </p:nvPr>
        </p:nvSpPr>
        <p:spPr>
          <a:xfrm>
            <a:off x="6185535" y="4016870"/>
            <a:ext cx="1616897" cy="913746"/>
          </a:xfrm>
          <a:prstGeom prst="roundRect">
            <a:avLst/>
          </a:prstGeom>
          <a:solidFill>
            <a:srgbClr val="D6E0FF"/>
          </a:solidFill>
        </p:spPr>
        <p:txBody>
          <a:bodyPr tIns="576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205" name="Picture Placeholder 5">
            <a:extLst>
              <a:ext uri="{FF2B5EF4-FFF2-40B4-BE49-F238E27FC236}">
                <a16:creationId xmlns:a16="http://schemas.microsoft.com/office/drawing/2014/main" id="{8E2B3FB2-8D21-A10B-3100-3C086D0D1C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8"/>
          </p:nvPr>
        </p:nvSpPr>
        <p:spPr>
          <a:xfrm>
            <a:off x="4387215" y="5114150"/>
            <a:ext cx="1616897" cy="913746"/>
          </a:xfrm>
          <a:prstGeom prst="roundRect">
            <a:avLst/>
          </a:prstGeom>
          <a:solidFill>
            <a:srgbClr val="D6E0FF"/>
          </a:solidFill>
        </p:spPr>
        <p:txBody>
          <a:bodyPr tIns="576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204" name="Picture Placeholder 4">
            <a:extLst>
              <a:ext uri="{FF2B5EF4-FFF2-40B4-BE49-F238E27FC236}">
                <a16:creationId xmlns:a16="http://schemas.microsoft.com/office/drawing/2014/main" id="{028A7DF6-5937-F8FC-DC27-52E2E059C7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7"/>
          </p:nvPr>
        </p:nvSpPr>
        <p:spPr>
          <a:xfrm>
            <a:off x="4387215" y="4016870"/>
            <a:ext cx="1616897" cy="913746"/>
          </a:xfrm>
          <a:prstGeom prst="roundRect">
            <a:avLst/>
          </a:prstGeom>
          <a:solidFill>
            <a:srgbClr val="D6E0FF"/>
          </a:solidFill>
        </p:spPr>
        <p:txBody>
          <a:bodyPr tIns="576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144" name="Picture Placeholder 3">
            <a:extLst>
              <a:ext uri="{FF2B5EF4-FFF2-40B4-BE49-F238E27FC236}">
                <a16:creationId xmlns:a16="http://schemas.microsoft.com/office/drawing/2014/main" id="{7551FFA7-FC96-0C4E-7BAF-0AA9D2A550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6"/>
          </p:nvPr>
        </p:nvSpPr>
        <p:spPr>
          <a:xfrm>
            <a:off x="790575" y="4016870"/>
            <a:ext cx="3420513" cy="2016000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>
              <a:defRPr lang="en-BE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BE"/>
          </a:p>
        </p:txBody>
      </p:sp>
      <p:sp>
        <p:nvSpPr>
          <p:cNvPr id="142" name="Picture Placeholder 2">
            <a:extLst>
              <a:ext uri="{FF2B5EF4-FFF2-40B4-BE49-F238E27FC236}">
                <a16:creationId xmlns:a16="http://schemas.microsoft.com/office/drawing/2014/main" id="{901A4E63-35E0-4E22-7F0F-22B61061D5F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3"/>
          </p:nvPr>
        </p:nvSpPr>
        <p:spPr>
          <a:xfrm>
            <a:off x="4392410" y="1822310"/>
            <a:ext cx="7007427" cy="2015999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>
              <a:defRPr lang="en-BE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BE"/>
          </a:p>
        </p:txBody>
      </p:sp>
      <p:sp>
        <p:nvSpPr>
          <p:cNvPr id="143" name="Picture Placeholder 1">
            <a:extLst>
              <a:ext uri="{FF2B5EF4-FFF2-40B4-BE49-F238E27FC236}">
                <a16:creationId xmlns:a16="http://schemas.microsoft.com/office/drawing/2014/main" id="{1672F6F7-B5C6-A5AC-1A63-FE1D6D6528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790575" y="1822310"/>
            <a:ext cx="3420513" cy="2016000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>
              <a:defRPr lang="en-BE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BE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734CDD21-B44A-79F5-89A6-085C800363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91A508F8-CD2E-4C61-CFCC-BEE1CD04986E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390813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to m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B986473-9296-C548-A3D6-DAB8AE4D1BE1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968570" y="4016586"/>
            <a:ext cx="3430605" cy="203020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51A8639A-3B9F-5EC6-4C8C-FFAD60243C6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380698" y="4016586"/>
            <a:ext cx="3430605" cy="203020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CA769A42-B0B0-CFD4-5032-90AE3663AF5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00667" y="4030788"/>
            <a:ext cx="3420513" cy="2016000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8" name="Picture Placeholder 1">
            <a:extLst>
              <a:ext uri="{FF2B5EF4-FFF2-40B4-BE49-F238E27FC236}">
                <a16:creationId xmlns:a16="http://schemas.microsoft.com/office/drawing/2014/main" id="{5EADED87-D09E-B437-2EFF-E27E952293B8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377623" y="1812882"/>
            <a:ext cx="7021552" cy="2016000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2CF8E89-1F21-F6E0-C134-CF1F700BDD4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00667" y="1812882"/>
            <a:ext cx="3430605" cy="2016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991D6BE-CBB6-D9DE-F8EA-8F201C76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C1B9AF2D-1A0A-F5D5-2AD3-12146A3D5798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2748313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to m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13BC340A-F58E-4116-6CE2-C20DEA6379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41"/>
          </p:nvPr>
        </p:nvSpPr>
        <p:spPr>
          <a:xfrm>
            <a:off x="4377623" y="4030788"/>
            <a:ext cx="7021552" cy="2016000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91E5177-7E3E-0CA7-3764-BFD362BB50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4"/>
          </p:nvPr>
        </p:nvSpPr>
        <p:spPr>
          <a:xfrm>
            <a:off x="800667" y="4030788"/>
            <a:ext cx="3430605" cy="2016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D849283-C19A-8178-0641-051FCC2124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3"/>
          </p:nvPr>
        </p:nvSpPr>
        <p:spPr>
          <a:xfrm>
            <a:off x="7968570" y="1818928"/>
            <a:ext cx="3430605" cy="203020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8EF6AD2-832B-3CFA-47AE-7819BB8C0C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2"/>
          </p:nvPr>
        </p:nvSpPr>
        <p:spPr>
          <a:xfrm>
            <a:off x="4380698" y="1818928"/>
            <a:ext cx="3430605" cy="203020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7" name="Picture Placeholder 1">
            <a:extLst>
              <a:ext uri="{FF2B5EF4-FFF2-40B4-BE49-F238E27FC236}">
                <a16:creationId xmlns:a16="http://schemas.microsoft.com/office/drawing/2014/main" id="{3E585325-7B22-0598-C4E6-2E6C4EE39F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800667" y="1833130"/>
            <a:ext cx="3420513" cy="2016000"/>
          </a:xfrm>
          <a:prstGeom prst="roundRect">
            <a:avLst/>
          </a:prstGeom>
          <a:solidFill>
            <a:srgbClr val="D6E0FF"/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BE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B991D6BE-CBB6-D9DE-F8EA-8F201C763E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552E62C0-1C25-FE7B-2816-06D04DEEC42A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1581787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t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C50206F-1D7C-2FB1-A0D3-5DA2924E30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6"/>
          </p:nvPr>
        </p:nvSpPr>
        <p:spPr>
          <a:xfrm>
            <a:off x="7956532" y="4030788"/>
            <a:ext cx="3430605" cy="2016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95F5A97-589A-1BA8-A55C-E5B6997993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5"/>
          </p:nvPr>
        </p:nvSpPr>
        <p:spPr>
          <a:xfrm>
            <a:off x="4376777" y="4030788"/>
            <a:ext cx="3430605" cy="2016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0D9E2B3-A6C0-6479-3793-AD1614E09B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4"/>
          </p:nvPr>
        </p:nvSpPr>
        <p:spPr>
          <a:xfrm>
            <a:off x="797022" y="4030788"/>
            <a:ext cx="3430605" cy="2016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2AC9806-4F38-D448-3B25-40EB532765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8"/>
          </p:nvPr>
        </p:nvSpPr>
        <p:spPr>
          <a:xfrm>
            <a:off x="6181822" y="1820988"/>
            <a:ext cx="5197984" cy="2016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BECECE09-1D5A-F633-ECF5-08C4B8BDE9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47"/>
          </p:nvPr>
        </p:nvSpPr>
        <p:spPr>
          <a:xfrm>
            <a:off x="797022" y="1820988"/>
            <a:ext cx="5197984" cy="2016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itle">
            <a:extLst>
              <a:ext uri="{FF2B5EF4-FFF2-40B4-BE49-F238E27FC236}">
                <a16:creationId xmlns:a16="http://schemas.microsoft.com/office/drawing/2014/main" id="{38F6820F-64CB-AE71-E9F8-40898D8BF4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2D1588CB-C99E-7CA1-D7CC-3F0822458D5F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2599004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t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x background">
            <a:extLst>
              <a:ext uri="{FF2B5EF4-FFF2-40B4-BE49-F238E27FC236}">
                <a16:creationId xmlns:a16="http://schemas.microsoft.com/office/drawing/2014/main" id="{EF318BA3-19A6-FC19-BF4F-AFF5E62EAF8B}"/>
              </a:ext>
            </a:extLst>
          </p:cNvPr>
          <p:cNvSpPr/>
          <p:nvPr/>
        </p:nvSpPr>
        <p:spPr>
          <a:xfrm>
            <a:off x="4712491" y="2085293"/>
            <a:ext cx="4208188" cy="2174882"/>
          </a:xfrm>
          <a:prstGeom prst="roundRect">
            <a:avLst>
              <a:gd name="adj" fmla="val 8768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b"/>
          <a:lstStyle/>
          <a:p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4C21DFD8-0832-38AF-2CA8-ABF8057A8A6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30263" y="2103186"/>
            <a:ext cx="3484890" cy="2156988"/>
          </a:xfrm>
          <a:prstGeom prst="roundRect">
            <a:avLst>
              <a:gd name="adj" fmla="val 5491"/>
            </a:avLst>
          </a:prstGeom>
          <a:solidFill>
            <a:schemeClr val="bg1">
              <a:lumMod val="95000"/>
            </a:schemeClr>
          </a:solidFill>
        </p:spPr>
        <p:txBody>
          <a:bodyPr tIns="720000" bIns="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en-BE"/>
              <a:t>picture</a:t>
            </a:r>
          </a:p>
        </p:txBody>
      </p:sp>
      <p:sp>
        <p:nvSpPr>
          <p:cNvPr id="32" name="Text Placeholder 1">
            <a:extLst>
              <a:ext uri="{FF2B5EF4-FFF2-40B4-BE49-F238E27FC236}">
                <a16:creationId xmlns:a16="http://schemas.microsoft.com/office/drawing/2014/main" id="{34C09383-50E0-39CC-6F29-523832012E6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9118017" y="2103186"/>
            <a:ext cx="2090119" cy="137296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box background">
            <a:extLst>
              <a:ext uri="{FF2B5EF4-FFF2-40B4-BE49-F238E27FC236}">
                <a16:creationId xmlns:a16="http://schemas.microsoft.com/office/drawing/2014/main" id="{BBF8B340-4A17-43D7-BC95-A298D63B9CB8}"/>
              </a:ext>
            </a:extLst>
          </p:cNvPr>
          <p:cNvSpPr/>
          <p:nvPr/>
        </p:nvSpPr>
        <p:spPr>
          <a:xfrm>
            <a:off x="9118018" y="3593148"/>
            <a:ext cx="2101727" cy="2453640"/>
          </a:xfrm>
          <a:prstGeom prst="roundRect">
            <a:avLst>
              <a:gd name="adj" fmla="val 1064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251999" rtlCol="0" anchor="b"/>
          <a:lstStyle/>
          <a:p>
            <a:pPr algn="ctr"/>
            <a:r>
              <a:rPr lang="en-US">
                <a:solidFill>
                  <a:schemeClr val="tx1"/>
                </a:solidFill>
              </a:rPr>
              <a:t>Lorem ipsum</a:t>
            </a:r>
            <a:endParaRPr lang="en-US" sz="700">
              <a:solidFill>
                <a:schemeClr val="tx1"/>
              </a:solidFill>
            </a:endParaRP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C615DE24-197D-61C8-FFD4-4F714A9600AF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9118017" y="3590610"/>
            <a:ext cx="2090119" cy="245364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6144CC3F-70BE-C3CE-20A9-F2D2005EFC3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030263" y="757172"/>
            <a:ext cx="1656000" cy="115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40353809-100A-E9EB-B4D3-4CBA8874311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71944" y="757172"/>
            <a:ext cx="1656000" cy="115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id="{06AC82F5-8D4E-A415-07AB-34E041FE592F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712935" y="757172"/>
            <a:ext cx="3167555" cy="115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A906A151-7B41-0638-0E40-CDF085809A3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053543" y="757172"/>
            <a:ext cx="3167555" cy="11520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B46A0D9A-DFC9-35DA-B3EB-EE6E0B380A2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1030263" y="4436784"/>
            <a:ext cx="2130266" cy="16065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203C0C30-AFDA-7709-193B-E251C93988F1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3361352" y="4436784"/>
            <a:ext cx="1153800" cy="16065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0607F714-E8B5-3869-031B-3A7E2AEFCC6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722415" y="4436784"/>
            <a:ext cx="2006521" cy="16065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">
            <a:extLst>
              <a:ext uri="{FF2B5EF4-FFF2-40B4-BE49-F238E27FC236}">
                <a16:creationId xmlns:a16="http://schemas.microsoft.com/office/drawing/2014/main" id="{D6946E3F-F9EA-50A5-513A-A5164DEF43A0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901195" y="4436784"/>
            <a:ext cx="2015999" cy="160659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225425" indent="-216000" algn="ctr">
              <a:spcAft>
                <a:spcPts val="200"/>
              </a:spcAft>
              <a:buClr>
                <a:schemeClr val="tx2"/>
              </a:buClr>
              <a:tabLst/>
              <a:defRPr sz="1600"/>
            </a:lvl1pPr>
            <a:lvl2pPr marL="534988" indent="-215900" algn="ctr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tabLst/>
              <a:defRPr sz="1400"/>
            </a:lvl2pPr>
            <a:lvl3pPr marL="80803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200"/>
            </a:lvl3pPr>
            <a:lvl4pPr marL="1071563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100"/>
            </a:lvl4pPr>
            <a:lvl5pPr marL="1335088" indent="-215900" algn="ctr">
              <a:spcBef>
                <a:spcPts val="200"/>
              </a:spcBef>
              <a:spcAft>
                <a:spcPts val="200"/>
              </a:spcAft>
              <a:buClr>
                <a:schemeClr val="tx2"/>
              </a:buClr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Slide Number">
            <a:extLst>
              <a:ext uri="{FF2B5EF4-FFF2-40B4-BE49-F238E27FC236}">
                <a16:creationId xmlns:a16="http://schemas.microsoft.com/office/drawing/2014/main" id="{4B8F5750-EFAA-CB17-D1E6-FE59CF6D743A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2733303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y backgroun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">
            <a:extLst>
              <a:ext uri="{FF2B5EF4-FFF2-40B4-BE49-F238E27FC236}">
                <a16:creationId xmlns:a16="http://schemas.microsoft.com/office/drawing/2014/main" id="{EA5953C1-CDD4-D150-3A79-366ACD550B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5D105BF3-FC31-9DD0-66AC-C7FEFDBF22B0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/>
              <a:pPr/>
              <a:t>‹#›</a:t>
            </a:fld>
            <a:endParaRPr lang="en-BE" sz="1050"/>
          </a:p>
        </p:txBody>
      </p:sp>
    </p:spTree>
    <p:extLst>
      <p:ext uri="{BB962C8B-B14F-4D97-AF65-F5344CB8AC3E}">
        <p14:creationId xmlns:p14="http://schemas.microsoft.com/office/powerpoint/2010/main" val="226804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498">
          <p15:clr>
            <a:srgbClr val="FBAE40"/>
          </p15:clr>
        </p15:guide>
        <p15:guide id="6" pos="7181">
          <p15:clr>
            <a:srgbClr val="FBAE40"/>
          </p15:clr>
        </p15:guide>
        <p15:guide id="7" orient="horz">
          <p15:clr>
            <a:srgbClr val="FBAE40"/>
          </p15:clr>
        </p15:guide>
        <p15:guide id="8" orient="horz" pos="4320">
          <p15:clr>
            <a:srgbClr val="FBAE40"/>
          </p15:clr>
        </p15:guide>
        <p15:guide id="9" orient="horz" pos="1133">
          <p15:clr>
            <a:srgbClr val="FBAE40"/>
          </p15:clr>
        </p15:guide>
        <p15:guide id="10" orient="horz" pos="2471">
          <p15:clr>
            <a:srgbClr val="FBAE40"/>
          </p15:clr>
        </p15:guide>
        <p15:guide id="11" orient="horz" pos="3809">
          <p15:clr>
            <a:srgbClr val="FBAE40"/>
          </p15:clr>
        </p15:guide>
        <p15:guide id="1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Grey background">
    <p:bg>
      <p:bgPr>
        <a:solidFill>
          <a:srgbClr val="4E52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C logo" descr="European Commission">
            <a:extLst>
              <a:ext uri="{FF2B5EF4-FFF2-40B4-BE49-F238E27FC236}">
                <a16:creationId xmlns:a16="http://schemas.microsoft.com/office/drawing/2014/main" id="{1ABFEDB5-36D3-593E-1D1D-1C012A6CD9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rcRect r="45043"/>
          <a:stretch/>
        </p:blipFill>
        <p:spPr>
          <a:xfrm>
            <a:off x="10729044" y="5893948"/>
            <a:ext cx="1158155" cy="779504"/>
          </a:xfrm>
          <a:prstGeom prst="rect">
            <a:avLst/>
          </a:prstGeom>
          <a:noFill/>
        </p:spPr>
      </p:pic>
      <p:sp>
        <p:nvSpPr>
          <p:cNvPr id="5" name="Title">
            <a:extLst>
              <a:ext uri="{FF2B5EF4-FFF2-40B4-BE49-F238E27FC236}">
                <a16:creationId xmlns:a16="http://schemas.microsoft.com/office/drawing/2014/main" id="{EA5953C1-CDD4-D150-3A79-366ACD550B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0576" y="575220"/>
            <a:ext cx="10609262" cy="782357"/>
          </a:xfrm>
          <a:prstGeom prst="rect">
            <a:avLst/>
          </a:prstGeom>
        </p:spPr>
        <p:txBody>
          <a:bodyPr vert="horz" lIns="0" tIns="45720" rIns="0" bIns="0" rtlCol="0" anchor="ctr" anchorCtr="0">
            <a:no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5554DF69-DD6E-7A41-66CF-700CF476AC2F}"/>
              </a:ext>
            </a:extLst>
          </p:cNvPr>
          <p:cNvSpPr txBox="1">
            <a:spLocks/>
          </p:cNvSpPr>
          <p:nvPr/>
        </p:nvSpPr>
        <p:spPr>
          <a:xfrm>
            <a:off x="678430" y="6282780"/>
            <a:ext cx="415926" cy="24184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A86C49-B7E3-104F-B035-865A47D3B65A}" type="slidenum">
              <a:rPr lang="en-BE" sz="1050" smtClean="0">
                <a:solidFill>
                  <a:schemeClr val="bg1"/>
                </a:solidFill>
              </a:rPr>
              <a:pPr/>
              <a:t>‹#›</a:t>
            </a:fld>
            <a:endParaRPr lang="en-BE" sz="10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26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498">
          <p15:clr>
            <a:srgbClr val="FBAE40"/>
          </p15:clr>
        </p15:guide>
        <p15:guide id="6" pos="7181">
          <p15:clr>
            <a:srgbClr val="FBAE40"/>
          </p15:clr>
        </p15:guide>
        <p15:guide id="7" orient="horz">
          <p15:clr>
            <a:srgbClr val="FBAE40"/>
          </p15:clr>
        </p15:guide>
        <p15:guide id="8" orient="horz" pos="4320">
          <p15:clr>
            <a:srgbClr val="FBAE40"/>
          </p15:clr>
        </p15:guide>
        <p15:guide id="9" orient="horz" pos="1133">
          <p15:clr>
            <a:srgbClr val="FBAE40"/>
          </p15:clr>
        </p15:guide>
        <p15:guide id="10" orient="horz" pos="2471">
          <p15:clr>
            <a:srgbClr val="FBAE40"/>
          </p15:clr>
        </p15:guide>
        <p15:guide id="11" orient="horz" pos="3809">
          <p15:clr>
            <a:srgbClr val="FBAE40"/>
          </p15:clr>
        </p15:guide>
        <p15:guide id="1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CAD29EBB-D18E-1467-ED43-AED25FD23C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 flip="none" rotWithShape="1">
            <a:gsLst>
              <a:gs pos="35000">
                <a:srgbClr val="5781B8"/>
              </a:gs>
              <a:gs pos="0">
                <a:srgbClr val="4E52A6"/>
              </a:gs>
              <a:gs pos="100000">
                <a:srgbClr val="63D2D4"/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0" rtlCol="0" anchor="t" anchorCtr="0"/>
          <a:lstStyle/>
          <a:p>
            <a:pPr indent="0" algn="l">
              <a:buNone/>
            </a:pPr>
            <a:endParaRPr lang="en-BE" sz="1400" spc="-30">
              <a:solidFill>
                <a:schemeClr val="tx1"/>
              </a:solidFill>
              <a:ea typeface="+mn-lt"/>
              <a:cs typeface="+mn-lt"/>
            </a:endParaRPr>
          </a:p>
        </p:txBody>
      </p:sp>
      <p:grpSp>
        <p:nvGrpSpPr>
          <p:cNvPr id="3" name="Disclaimer">
            <a:extLst>
              <a:ext uri="{FF2B5EF4-FFF2-40B4-BE49-F238E27FC236}">
                <a16:creationId xmlns:a16="http://schemas.microsoft.com/office/drawing/2014/main" id="{7D927E25-1711-442E-7B4B-0A2ED022FF5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03275" y="4257985"/>
            <a:ext cx="8941016" cy="1271439"/>
            <a:chOff x="803275" y="4257985"/>
            <a:chExt cx="8941016" cy="1271439"/>
          </a:xfrm>
        </p:grpSpPr>
        <p:sp>
          <p:nvSpPr>
            <p:cNvPr id="2" name="Disclaimer">
              <a:extLst>
                <a:ext uri="{FF2B5EF4-FFF2-40B4-BE49-F238E27FC236}">
                  <a16:creationId xmlns:a16="http://schemas.microsoft.com/office/drawing/2014/main" id="{48E87B2E-8ADA-D267-8D3F-9F22BD9D181B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275" y="4652301"/>
              <a:ext cx="8941016" cy="877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© European Union, 2026</a:t>
              </a:r>
              <a:endParaRPr sz="1200">
                <a:solidFill>
                  <a:schemeClr val="tx1"/>
                </a:solidFill>
                <a:latin typeface="+mj-lt"/>
              </a:endParaRPr>
            </a:p>
            <a:p>
              <a:pPr marL="0" marR="0" lvl="0" indent="0" algn="l" rtl="0">
                <a:spcBef>
                  <a:spcPts val="180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Unless otherwise noted the reuse of this presentation is authorised under the </a:t>
              </a:r>
              <a:r>
                <a:rPr lang="en-GB" sz="1200" u="sng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CC BY 4.0</a:t>
              </a:r>
              <a:r>
                <a:rPr lang="en-GB" sz="1200">
                  <a:solidFill>
                    <a:schemeClr val="tx1"/>
                  </a:solidFill>
                  <a:latin typeface="+mj-lt"/>
                  <a:ea typeface="Arial"/>
                  <a:cs typeface="Arial"/>
                  <a:sym typeface="Arial"/>
                </a:rPr>
                <a:t> license. For any use or reproduction of elements that are not owned by the EU, permission may need to be sought directly from the respective right holders.</a:t>
              </a:r>
              <a:endParaRPr sz="120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6" name="Creative Commons logo">
              <a:extLst>
                <a:ext uri="{FF2B5EF4-FFF2-40B4-BE49-F238E27FC236}">
                  <a16:creationId xmlns:a16="http://schemas.microsoft.com/office/drawing/2014/main" id="{8A984090-6A79-31E7-E62E-9ABC0722A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171" y="4257985"/>
              <a:ext cx="1023496" cy="358097"/>
            </a:xfrm>
            <a:prstGeom prst="rect">
              <a:avLst/>
            </a:prstGeom>
          </p:spPr>
        </p:pic>
      </p:grpSp>
      <p:sp>
        <p:nvSpPr>
          <p:cNvPr id="9" name="Subtitle 1"/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03275" y="3756089"/>
            <a:ext cx="10003692" cy="2908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8" name="Title"/>
          <p:cNvSpPr>
            <a:spLocks noGrp="1"/>
          </p:cNvSpPr>
          <p:nvPr>
            <p:ph type="ctrTitle"/>
          </p:nvPr>
        </p:nvSpPr>
        <p:spPr>
          <a:xfrm>
            <a:off x="803275" y="1122363"/>
            <a:ext cx="10800760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5" name="JRC symbol" descr="A black circle with dots&#10;&#10;AI-generated content may be incorrect.">
            <a:extLst>
              <a:ext uri="{FF2B5EF4-FFF2-40B4-BE49-F238E27FC236}">
                <a16:creationId xmlns:a16="http://schemas.microsoft.com/office/drawing/2014/main" id="{ECB7CE66-2815-30D0-D6DF-CC8A352ACC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7" r="49243" b="51138"/>
          <a:stretch>
            <a:fillRect/>
          </a:stretch>
        </p:blipFill>
        <p:spPr>
          <a:xfrm>
            <a:off x="8401069" y="0"/>
            <a:ext cx="37909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75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r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>
            <a:extLst>
              <a:ext uri="{FF2B5EF4-FFF2-40B4-BE49-F238E27FC236}">
                <a16:creationId xmlns:a16="http://schemas.microsoft.com/office/drawing/2014/main" id="{CAD29EBB-D18E-1467-ED43-AED25FD23C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9000"/>
          </a:xfrm>
          <a:prstGeom prst="rect">
            <a:avLst/>
          </a:prstGeom>
          <a:gradFill flip="none" rotWithShape="1">
            <a:gsLst>
              <a:gs pos="35000">
                <a:srgbClr val="5781B8"/>
              </a:gs>
              <a:gs pos="0">
                <a:srgbClr val="4E52A6"/>
              </a:gs>
              <a:gs pos="100000">
                <a:srgbClr val="63D2D4"/>
              </a:gs>
            </a:gsLst>
            <a:lin ang="186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0" rtlCol="0" anchor="t" anchorCtr="0"/>
          <a:lstStyle/>
          <a:p>
            <a:pPr indent="0" algn="l">
              <a:buNone/>
            </a:pPr>
            <a:endParaRPr lang="en-BE" sz="1400" spc="-3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8" name="Title"/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803275" y="1122363"/>
            <a:ext cx="10800760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2" name="JRC symbol" descr="A black circle with dots&#10;&#10;AI-generated content may be incorrect.">
            <a:extLst>
              <a:ext uri="{FF2B5EF4-FFF2-40B4-BE49-F238E27FC236}">
                <a16:creationId xmlns:a16="http://schemas.microsoft.com/office/drawing/2014/main" id="{55E0EFE4-F2C2-D835-C82F-01D5F83AF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7" r="49243" b="51138"/>
          <a:stretch>
            <a:fillRect/>
          </a:stretch>
        </p:blipFill>
        <p:spPr>
          <a:xfrm>
            <a:off x="8401069" y="0"/>
            <a:ext cx="37909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87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02FF8-11E0-826C-1623-36515110B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EA0EF-6E72-5F23-A549-0EF18C3AA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1C407-D53A-5E49-BBD4-E5E314B0E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71EBD-D6AD-4DF7-B7B3-64B55486D2AC}" type="datetimeFigureOut">
              <a:rPr lang="en-IE" smtClean="0"/>
              <a:t>22/04/2026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C01D8-E802-9BF2-91D3-0430B871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D0720-1517-B34B-8587-98A82E9D0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6472C-E44E-4366-8BB5-36BA89795FC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850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79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slideLayout" Target="../slideLayouts/slideLayout78.xml"/><Relationship Id="rId38" Type="http://schemas.openxmlformats.org/officeDocument/2006/relationships/image" Target="../media/image15.pn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36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Relationship Id="rId35" Type="http://schemas.openxmlformats.org/officeDocument/2006/relationships/slideLayout" Target="../slideLayouts/slideLayout80.xml"/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3662" r:id="rId2"/>
    <p:sldLayoutId id="2147484093" r:id="rId3"/>
    <p:sldLayoutId id="2147484085" r:id="rId4"/>
    <p:sldLayoutId id="2147484087" r:id="rId5"/>
    <p:sldLayoutId id="2147483669" r:id="rId6"/>
    <p:sldLayoutId id="2147483670" r:id="rId7"/>
    <p:sldLayoutId id="2147484086" r:id="rId8"/>
    <p:sldLayoutId id="2147484096" r:id="rId9"/>
    <p:sldLayoutId id="2147484088" r:id="rId10"/>
    <p:sldLayoutId id="2147484097" r:id="rId11"/>
    <p:sldLayoutId id="2147484089" r:id="rId12"/>
    <p:sldLayoutId id="2147484090" r:id="rId13"/>
    <p:sldLayoutId id="2147484095" r:id="rId14"/>
    <p:sldLayoutId id="2147484094" r:id="rId15"/>
    <p:sldLayoutId id="2147483663" r:id="rId16"/>
    <p:sldLayoutId id="2147483664" r:id="rId17"/>
    <p:sldLayoutId id="2147483666" r:id="rId18"/>
    <p:sldLayoutId id="2147483667" r:id="rId19"/>
    <p:sldLayoutId id="2147483668" r:id="rId20"/>
    <p:sldLayoutId id="2147484091" r:id="rId21"/>
    <p:sldLayoutId id="2147483766" r:id="rId22"/>
    <p:sldLayoutId id="2147484099" r:id="rId23"/>
    <p:sldLayoutId id="2147484100" r:id="rId24"/>
    <p:sldLayoutId id="2147484101" r:id="rId25"/>
    <p:sldLayoutId id="2147484102" r:id="rId26"/>
    <p:sldLayoutId id="2147484103" r:id="rId27"/>
    <p:sldLayoutId id="2147484189" r:id="rId28"/>
    <p:sldLayoutId id="2147484231" r:id="rId29"/>
    <p:sldLayoutId id="2147484438" r:id="rId3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9" y="6308728"/>
            <a:ext cx="1454151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67" b="0">
                <a:solidFill>
                  <a:srgbClr val="646567"/>
                </a:solidFill>
                <a:ea typeface="Verdana" charset="0"/>
                <a:cs typeface="Verdana" charset="0"/>
              </a:defRPr>
            </a:lvl1pPr>
          </a:lstStyle>
          <a:p>
            <a:fld id="{EE213378-14FA-5840-B632-705AD6F4D6B1}" type="slidenum">
              <a:rPr lang="en-GB" altLang="en-US">
                <a:latin typeface="Verdana" charset="0"/>
              </a:rPr>
              <a:pPr/>
              <a:t>‹#›</a:t>
            </a:fld>
            <a:endParaRPr lang="en-GB" altLang="en-US">
              <a:latin typeface="Verdana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519" y="6280696"/>
            <a:ext cx="1175444" cy="31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86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9" r:id="rId11"/>
    <p:sldLayoutId id="2147483760" r:id="rId12"/>
    <p:sldLayoutId id="2147483761" r:id="rId13"/>
    <p:sldLayoutId id="2147483764" r:id="rId14"/>
    <p:sldLayoutId id="2147483765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64656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46567"/>
          </a:solidFill>
          <a:latin typeface="Verdan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46567"/>
          </a:solidFill>
          <a:latin typeface="Verdan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46567"/>
          </a:solidFill>
          <a:latin typeface="Verdan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46567"/>
          </a:solidFill>
          <a:latin typeface="Verdana" charset="0"/>
        </a:defRPr>
      </a:lvl5pPr>
      <a:lvl6pPr marL="1087911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charset="0"/>
        </a:defRPr>
      </a:lvl6pPr>
      <a:lvl7pPr marL="1697482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charset="0"/>
        </a:defRPr>
      </a:lvl7pPr>
      <a:lvl8pPr marL="2307052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charset="0"/>
        </a:defRPr>
      </a:lvl8pPr>
      <a:lvl9pPr marL="2916622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F5494"/>
          </a:solidFill>
          <a:latin typeface="Verdana" charset="0"/>
        </a:defRPr>
      </a:lvl9pPr>
    </p:titleStyle>
    <p:bodyStyle>
      <a:lvl1pPr algn="l" rtl="0" eaLnBrk="1" fontAlgn="base" hangingPunct="1">
        <a:spcBef>
          <a:spcPct val="0"/>
        </a:spcBef>
        <a:spcAft>
          <a:spcPts val="800"/>
        </a:spcAft>
        <a:buClr>
          <a:schemeClr val="bg1"/>
        </a:buClr>
        <a:buChar char="•"/>
        <a:defRPr sz="1867" kern="1200">
          <a:solidFill>
            <a:srgbClr val="646567"/>
          </a:solidFill>
          <a:latin typeface="+mn-lt"/>
          <a:ea typeface="+mn-ea"/>
          <a:cs typeface="+mn-cs"/>
        </a:defRPr>
      </a:lvl1pPr>
      <a:lvl2pPr marL="478343" indent="-239173" algn="l" rtl="0" eaLnBrk="1" fontAlgn="base" hangingPunct="1">
        <a:spcBef>
          <a:spcPct val="0"/>
        </a:spcBef>
        <a:spcAft>
          <a:spcPts val="800"/>
        </a:spcAft>
        <a:buClr>
          <a:srgbClr val="009FBA"/>
        </a:buClr>
        <a:buChar char="•"/>
        <a:defRPr sz="1600" kern="1200">
          <a:solidFill>
            <a:srgbClr val="646567"/>
          </a:solidFill>
          <a:latin typeface="+mn-lt"/>
          <a:ea typeface="+mn-ea"/>
          <a:cs typeface="+mn-cs"/>
        </a:defRPr>
      </a:lvl2pPr>
      <a:lvl3pPr marL="958803" indent="-239173" algn="l" rtl="0" eaLnBrk="1" fontAlgn="base" hangingPunct="1">
        <a:spcBef>
          <a:spcPct val="0"/>
        </a:spcBef>
        <a:spcAft>
          <a:spcPts val="800"/>
        </a:spcAft>
        <a:buFont typeface="Arial" charset="0"/>
        <a:buChar char="•"/>
        <a:defRPr sz="1333" kern="1200">
          <a:solidFill>
            <a:srgbClr val="646567"/>
          </a:solidFill>
          <a:latin typeface="+mn-lt"/>
          <a:ea typeface="+mn-ea"/>
          <a:cs typeface="+mn-cs"/>
        </a:defRPr>
      </a:lvl3pPr>
      <a:lvl4pPr marL="2133493" indent="-304784" algn="l" rtl="0" eaLnBrk="1" fontAlgn="base" hangingPunct="1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743062" indent="-304784" algn="l" rtl="0" eaLnBrk="1" fontAlgn="base" hangingPunct="1">
        <a:spcBef>
          <a:spcPct val="20000"/>
        </a:spcBef>
        <a:spcAft>
          <a:spcPct val="0"/>
        </a:spcAft>
        <a:buChar char="»"/>
        <a:defRPr sz="2667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C logo">
            <a:extLst>
              <a:ext uri="{FF2B5EF4-FFF2-40B4-BE49-F238E27FC236}">
                <a16:creationId xmlns:a16="http://schemas.microsoft.com/office/drawing/2014/main" id="{D325E9B3-95EA-068F-1BB1-991DF1221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0725768" y="5901016"/>
            <a:ext cx="1256063" cy="76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7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58" r:id="rId12"/>
    <p:sldLayoutId id="2147484359" r:id="rId13"/>
    <p:sldLayoutId id="2147484360" r:id="rId14"/>
    <p:sldLayoutId id="2147484361" r:id="rId15"/>
    <p:sldLayoutId id="2147484362" r:id="rId16"/>
    <p:sldLayoutId id="2147484363" r:id="rId17"/>
    <p:sldLayoutId id="2147484364" r:id="rId18"/>
    <p:sldLayoutId id="2147484365" r:id="rId19"/>
    <p:sldLayoutId id="2147484366" r:id="rId20"/>
    <p:sldLayoutId id="2147484367" r:id="rId21"/>
    <p:sldLayoutId id="2147484368" r:id="rId22"/>
    <p:sldLayoutId id="2147484369" r:id="rId23"/>
    <p:sldLayoutId id="2147484370" r:id="rId24"/>
    <p:sldLayoutId id="2147484371" r:id="rId25"/>
    <p:sldLayoutId id="2147484372" r:id="rId26"/>
    <p:sldLayoutId id="2147484373" r:id="rId27"/>
    <p:sldLayoutId id="2147484374" r:id="rId28"/>
    <p:sldLayoutId id="2147484375" r:id="rId29"/>
    <p:sldLayoutId id="2147484376" r:id="rId30"/>
    <p:sldLayoutId id="2147484377" r:id="rId31"/>
    <p:sldLayoutId id="2147484378" r:id="rId32"/>
    <p:sldLayoutId id="2147484379" r:id="rId33"/>
    <p:sldLayoutId id="2147484380" r:id="rId34"/>
    <p:sldLayoutId id="2147484381" r:id="rId35"/>
    <p:sldLayoutId id="2147484382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498">
          <p15:clr>
            <a:srgbClr val="F26B43"/>
          </p15:clr>
        </p15:guide>
        <p15:guide id="4" pos="7181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 orient="horz" pos="1133">
          <p15:clr>
            <a:srgbClr val="F26B43"/>
          </p15:clr>
        </p15:guide>
        <p15:guide id="8" orient="horz" pos="380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svg"/><Relationship Id="rId3" Type="http://schemas.openxmlformats.org/officeDocument/2006/relationships/image" Target="../media/image64.pn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19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66.sv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Relationship Id="rId14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sv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83.svg"/><Relationship Id="rId11" Type="http://schemas.microsoft.com/office/2007/relationships/hdphoto" Target="../media/hdphoto2.wdp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sv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3.sv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svg"/><Relationship Id="rId4" Type="http://schemas.openxmlformats.org/officeDocument/2006/relationships/image" Target="../media/image91.svg"/><Relationship Id="rId9" Type="http://schemas.openxmlformats.org/officeDocument/2006/relationships/image" Target="../media/image9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3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svg"/><Relationship Id="rId7" Type="http://schemas.openxmlformats.org/officeDocument/2006/relationships/image" Target="../media/image109.sv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8.png"/><Relationship Id="rId5" Type="http://schemas.openxmlformats.org/officeDocument/2006/relationships/image" Target="../media/image107.svg"/><Relationship Id="rId4" Type="http://schemas.openxmlformats.org/officeDocument/2006/relationships/image" Target="../media/image106.png"/><Relationship Id="rId9" Type="http://schemas.openxmlformats.org/officeDocument/2006/relationships/image" Target="../media/image11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18" Type="http://schemas.openxmlformats.org/officeDocument/2006/relationships/image" Target="../media/image5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17" Type="http://schemas.openxmlformats.org/officeDocument/2006/relationships/image" Target="../media/image58.png"/><Relationship Id="rId2" Type="http://schemas.openxmlformats.org/officeDocument/2006/relationships/hyperlink" Target="https://eur-lex.europa.eu/legal-content/EN/TXT/?uri=CELEX%3A52025DC0187&amp;qid=1744814743855" TargetMode="External"/><Relationship Id="rId16" Type="http://schemas.openxmlformats.org/officeDocument/2006/relationships/image" Target="../media/image57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C8E16-D2ED-A902-D770-16663C9F0C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Eurochambres: Digital Working Group Meeting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F8A53D-5572-8A64-389E-C26CE40E5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5819716"/>
            <a:ext cx="5724054" cy="528998"/>
          </a:xfrm>
        </p:spPr>
        <p:txBody>
          <a:bodyPr/>
          <a:lstStyle/>
          <a:p>
            <a:endParaRPr lang="en-GB" dirty="0">
              <a:cs typeface="Arial"/>
            </a:endParaRPr>
          </a:p>
          <a:p>
            <a:endParaRPr lang="en-GB" dirty="0">
              <a:cs typeface="Arial"/>
            </a:endParaRPr>
          </a:p>
          <a:p>
            <a:r>
              <a:rPr lang="en-GB" i="0" dirty="0">
                <a:cs typeface="Arial"/>
              </a:rPr>
              <a:t>24 April 2026</a:t>
            </a:r>
            <a:endParaRPr lang="en-US" i="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87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BE3528-C935-8967-93A2-062973EBE7F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890484" cy="3840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85396">
                  <a:extLst>
                    <a:ext uri="{9D8B030D-6E8A-4147-A177-3AD203B41FA5}">
                      <a16:colId xmlns:a16="http://schemas.microsoft.com/office/drawing/2014/main" val="3925924120"/>
                    </a:ext>
                  </a:extLst>
                </a:gridCol>
                <a:gridCol w="1544051">
                  <a:extLst>
                    <a:ext uri="{9D8B030D-6E8A-4147-A177-3AD203B41FA5}">
                      <a16:colId xmlns:a16="http://schemas.microsoft.com/office/drawing/2014/main" val="3913912088"/>
                    </a:ext>
                  </a:extLst>
                </a:gridCol>
                <a:gridCol w="5161037">
                  <a:extLst>
                    <a:ext uri="{9D8B030D-6E8A-4147-A177-3AD203B41FA5}">
                      <a16:colId xmlns:a16="http://schemas.microsoft.com/office/drawing/2014/main" val="1409191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="1"/>
                        <a:t>Regulation</a:t>
                      </a:r>
                    </a:p>
                  </a:txBody>
                  <a:tcPr marL="137160" marR="137160" marT="137160" marB="13716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/>
                        <a:t>Status</a:t>
                      </a:r>
                    </a:p>
                  </a:txBody>
                  <a:tcPr marL="137160" marR="137160" marT="137160" marB="137160">
                    <a:lnL w="0">
                      <a:noFill/>
                    </a:lnL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/>
                        <a:t>DPP Implementation</a:t>
                      </a:r>
                    </a:p>
                  </a:txBody>
                  <a:tcPr marL="137160" marR="137160" marT="137160" marB="137160"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225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Batteries and waste batteries</a:t>
                      </a:r>
                    </a:p>
                  </a:txBody>
                  <a:tcPr marL="137160" marR="137160" marT="137160" marB="137160">
                    <a:lnL w="0">
                      <a:noFill/>
                    </a:lnL>
                    <a:lnR w="0">
                      <a:noFill/>
                    </a:lnR>
                    <a:lnT w="12700">
                      <a:solidFill>
                        <a:schemeClr val="tx1"/>
                      </a:solidFill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 force </a:t>
                      </a:r>
                    </a:p>
                  </a:txBody>
                  <a:tcPr marL="137160" marR="137160" marT="137160" marB="137160">
                    <a:lnL w="0">
                      <a:noFill/>
                    </a:lnL>
                    <a:lnT w="12700">
                      <a:solidFill>
                        <a:schemeClr val="tx1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Battery passport via QR code</a:t>
                      </a:r>
                    </a:p>
                  </a:txBody>
                  <a:tcPr marL="137160" marR="137160" marT="137160" marB="137160">
                    <a:lnT w="12700">
                      <a:solidFill>
                        <a:schemeClr val="tx1"/>
                      </a:solidFill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36506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Marketing of construction products</a:t>
                      </a:r>
                    </a:p>
                  </a:txBody>
                  <a:tcPr marL="137160" marR="137160" marT="137160" marB="13716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 force</a:t>
                      </a:r>
                    </a:p>
                  </a:txBody>
                  <a:tcPr marL="137160" marR="137160" marT="137160" marB="137160">
                    <a:lnL w="0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Construction digital product passport system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377425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Packaging and packaging waste</a:t>
                      </a:r>
                    </a:p>
                  </a:txBody>
                  <a:tcPr marL="137160" marR="137160" marT="137160" marB="13716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 force </a:t>
                      </a:r>
                    </a:p>
                  </a:txBody>
                  <a:tcPr marL="137160" marR="137160" marT="137160" marB="137160">
                    <a:lnL w="0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Harmonised</a:t>
                      </a:r>
                      <a:r>
                        <a:rPr lang="en-US"/>
                        <a:t> labelling system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558790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Safety of toys</a:t>
                      </a:r>
                    </a:p>
                  </a:txBody>
                  <a:tcPr marL="137160" marR="137160" marT="137160" marB="13716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In force</a:t>
                      </a:r>
                    </a:p>
                  </a:txBody>
                  <a:tcPr marL="137160" marR="137160" marT="137160" marB="137160">
                    <a:lnL w="0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4D4D4D"/>
                          </a:solidFill>
                          <a:latin typeface="Arial"/>
                        </a:rPr>
                        <a:t>Information on compliance, declaration of conformity, CE marking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52086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Detergents and surfactants </a:t>
                      </a:r>
                    </a:p>
                  </a:txBody>
                  <a:tcPr marL="137160" marR="137160" marT="137160" marB="137160"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 force</a:t>
                      </a:r>
                    </a:p>
                  </a:txBody>
                  <a:tcPr marL="137160" marR="137160" marT="137160" marB="137160">
                    <a:lnL w="0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Technical requirements to be established via implementing acts </a:t>
                      </a:r>
                    </a:p>
                  </a:txBody>
                  <a:tcPr marL="137160" marR="137160" marT="137160" marB="137160"/>
                </a:tc>
                <a:extLst>
                  <a:ext uri="{0D108BD9-81ED-4DB2-BD59-A6C34878D82A}">
                    <a16:rowId xmlns:a16="http://schemas.microsoft.com/office/drawing/2014/main" val="289530637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E496DEA-8200-DB83-2687-B641A70C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>
                <a:cs typeface="Arial"/>
              </a:rPr>
              <a:t>DPP across sectoral legislation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149418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5E32D-6EC7-F8BA-2D42-3889EEB5F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white cell phone and keyboard&#10;&#10;AI-generated content may be incorrect.">
            <a:extLst>
              <a:ext uri="{FF2B5EF4-FFF2-40B4-BE49-F238E27FC236}">
                <a16:creationId xmlns:a16="http://schemas.microsoft.com/office/drawing/2014/main" id="{36436A8B-4F0A-C63A-4F91-176CBEC7F08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1" b="28911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3C85999-47F3-40FA-E9D0-D148C231C9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D41152-BD79-1D09-97BA-C26D2B4233B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3942196"/>
            <a:ext cx="12192000" cy="18694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0" i="1" dirty="0">
                <a:solidFill>
                  <a:schemeClr val="tx1"/>
                </a:solidFill>
              </a:rPr>
              <a:t>Standardisation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DEBB42-0D38-EA81-0B62-05AFEE51F9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58522">
            <a:off x="4229837" y="452930"/>
            <a:ext cx="1715733" cy="4504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AE5BF58-7258-07C7-857B-5E717B4B9721}"/>
              </a:ext>
            </a:extLst>
          </p:cNvPr>
          <p:cNvSpPr/>
          <p:nvPr/>
        </p:nvSpPr>
        <p:spPr>
          <a:xfrm rot="18511511">
            <a:off x="5175288" y="1605795"/>
            <a:ext cx="3600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 Square Sans Pro" panose="020B0506040000020004"/>
              </a:rPr>
              <a:t>Digital Product Passport</a:t>
            </a:r>
          </a:p>
        </p:txBody>
      </p:sp>
      <p:pic>
        <p:nvPicPr>
          <p:cNvPr id="2" name="Graphic 1" descr="Globe">
            <a:extLst>
              <a:ext uri="{FF2B5EF4-FFF2-40B4-BE49-F238E27FC236}">
                <a16:creationId xmlns:a16="http://schemas.microsoft.com/office/drawing/2014/main" id="{93855506-A663-D7DF-4DE1-D30069BEF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3064" y="836791"/>
            <a:ext cx="98587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5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9963E-E25C-A145-DED9-217D72A01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7BA345A-713F-007E-BE04-4DD59E24B8B2}"/>
              </a:ext>
            </a:extLst>
          </p:cNvPr>
          <p:cNvSpPr/>
          <p:nvPr/>
        </p:nvSpPr>
        <p:spPr>
          <a:xfrm>
            <a:off x="1243009" y="1942299"/>
            <a:ext cx="9577388" cy="3751270"/>
          </a:xfrm>
          <a:prstGeom prst="roundRect">
            <a:avLst/>
          </a:prstGeom>
          <a:noFill/>
          <a:ln>
            <a:solidFill>
              <a:srgbClr val="023B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47D94331-D8EA-D8C9-77A3-8C1E7F754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ctr"/>
          <a:lstStyle/>
          <a:p>
            <a:r>
              <a:rPr lang="en-US" sz="4400" dirty="0">
                <a:cs typeface="Arial"/>
              </a:rPr>
              <a:t>DPP Standardisation</a:t>
            </a:r>
            <a:endParaRPr lang="en-US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264482-EFB7-AE08-3689-98973EFC2847}"/>
              </a:ext>
            </a:extLst>
          </p:cNvPr>
          <p:cNvSpPr txBox="1"/>
          <p:nvPr/>
        </p:nvSpPr>
        <p:spPr>
          <a:xfrm>
            <a:off x="1989068" y="2369582"/>
            <a:ext cx="8121073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Eight harmonised standards are being developed in close collaboration with  CEN-CENELEC Joint Technical Committee (JTC24) on the Digital Product Passport.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Six standards (unique identifiers, interoperability, data carrier, API, data exchange protocols and data storage)  received a positive final vote and are now in the process of being published by CEN/CENELEC (and after by the European Commission).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Two standards (authentication and access rights management) will soon enter the voting process.</a:t>
            </a:r>
            <a:br>
              <a:rPr lang="en-GB" sz="1600" dirty="0"/>
            </a:br>
            <a:endParaRPr lang="en-GB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/>
              <a:t>JTC5 at ISO level will start its operations in September 2026 and is an important step to ensure interoperability at international level. 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dirty="0">
              <a:cs typeface="Arial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857C4D-7938-F616-5ADC-F5FDAC8F0552}"/>
              </a:ext>
            </a:extLst>
          </p:cNvPr>
          <p:cNvSpPr/>
          <p:nvPr/>
        </p:nvSpPr>
        <p:spPr>
          <a:xfrm>
            <a:off x="942169" y="1599398"/>
            <a:ext cx="914400" cy="972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Information with solid fill">
            <a:extLst>
              <a:ext uri="{FF2B5EF4-FFF2-40B4-BE49-F238E27FC236}">
                <a16:creationId xmlns:a16="http://schemas.microsoft.com/office/drawing/2014/main" id="{45FF87D5-D743-EB26-387F-EC517BD66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038" y="1657349"/>
            <a:ext cx="914400" cy="914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D3D9C02-A89B-2049-DBF5-5373A1BC5159}"/>
              </a:ext>
            </a:extLst>
          </p:cNvPr>
          <p:cNvSpPr/>
          <p:nvPr/>
        </p:nvSpPr>
        <p:spPr>
          <a:xfrm>
            <a:off x="1075473" y="1754205"/>
            <a:ext cx="711190" cy="712769"/>
          </a:xfrm>
          <a:prstGeom prst="ellipse">
            <a:avLst/>
          </a:prstGeom>
          <a:solidFill>
            <a:srgbClr val="023B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Earth globe: Africa and Europe with solid fill">
            <a:extLst>
              <a:ext uri="{FF2B5EF4-FFF2-40B4-BE49-F238E27FC236}">
                <a16:creationId xmlns:a16="http://schemas.microsoft.com/office/drawing/2014/main" id="{1FA1F472-5A0C-92E4-B122-1260D27991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604" y="1716105"/>
            <a:ext cx="788568" cy="7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08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E35DA-3595-A3EA-EA92-B444D75BB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white cell phone and keyboard&#10;&#10;AI-generated content may be incorrect.">
            <a:extLst>
              <a:ext uri="{FF2B5EF4-FFF2-40B4-BE49-F238E27FC236}">
                <a16:creationId xmlns:a16="http://schemas.microsoft.com/office/drawing/2014/main" id="{BEF64FC8-D22D-FE59-7B12-4DD87BD0D1F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1" b="28911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17327C-47F2-B849-A812-6875542E4EC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19D185-6E8D-FD83-0642-7710D62582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3942196"/>
            <a:ext cx="12192000" cy="18694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0" i="1" dirty="0">
                <a:solidFill>
                  <a:schemeClr val="tx1"/>
                </a:solidFill>
              </a:rPr>
              <a:t>IT system of the DPP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748F07-5AC9-FB45-8C0A-EB2C2D6E5F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58522">
            <a:off x="4229837" y="452930"/>
            <a:ext cx="1715733" cy="4504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0E65A4E-CE8F-7759-3BD4-AF217C06117C}"/>
              </a:ext>
            </a:extLst>
          </p:cNvPr>
          <p:cNvSpPr/>
          <p:nvPr/>
        </p:nvSpPr>
        <p:spPr>
          <a:xfrm rot="18511511">
            <a:off x="5175288" y="1605795"/>
            <a:ext cx="3600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 Square Sans Pro" panose="020B0506040000020004"/>
              </a:rPr>
              <a:t>Digital Product Passport</a:t>
            </a:r>
          </a:p>
        </p:txBody>
      </p:sp>
      <p:pic>
        <p:nvPicPr>
          <p:cNvPr id="2" name="Graphic 1" descr="Globe">
            <a:extLst>
              <a:ext uri="{FF2B5EF4-FFF2-40B4-BE49-F238E27FC236}">
                <a16:creationId xmlns:a16="http://schemas.microsoft.com/office/drawing/2014/main" id="{610719EC-28BC-B074-3D1A-AB808FB6DE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3064" y="836791"/>
            <a:ext cx="98587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45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B2CE61-1C3B-729A-8EA3-F0C584D1D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508"/>
            <a:ext cx="10515600" cy="782357"/>
          </a:xfrm>
        </p:spPr>
        <p:txBody>
          <a:bodyPr/>
          <a:lstStyle/>
          <a:p>
            <a:r>
              <a:rPr lang="en-GB"/>
              <a:t>How does it work</a:t>
            </a:r>
            <a:r>
              <a:rPr lang="et-EE"/>
              <a:t>?</a:t>
            </a:r>
            <a:endParaRPr lang="en-GB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1A6D78-32AD-D2CD-72A9-4D233D6CE50A}"/>
              </a:ext>
            </a:extLst>
          </p:cNvPr>
          <p:cNvGrpSpPr/>
          <p:nvPr/>
        </p:nvGrpSpPr>
        <p:grpSpPr>
          <a:xfrm>
            <a:off x="904655" y="1220946"/>
            <a:ext cx="10453299" cy="3620058"/>
            <a:chOff x="1804544" y="1359046"/>
            <a:chExt cx="7353342" cy="250543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1B8C0E3-30DB-0A44-DE08-91E3BB2D93B1}"/>
                </a:ext>
              </a:extLst>
            </p:cNvPr>
            <p:cNvGrpSpPr/>
            <p:nvPr/>
          </p:nvGrpSpPr>
          <p:grpSpPr>
            <a:xfrm>
              <a:off x="1804544" y="1359046"/>
              <a:ext cx="7353342" cy="2505430"/>
              <a:chOff x="-1140826" y="968644"/>
              <a:chExt cx="13062234" cy="4659333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619E68B-D56C-1FD4-4152-C6A91EEDB99C}"/>
                  </a:ext>
                </a:extLst>
              </p:cNvPr>
              <p:cNvSpPr/>
              <p:nvPr/>
            </p:nvSpPr>
            <p:spPr>
              <a:xfrm>
                <a:off x="4587675" y="1214508"/>
                <a:ext cx="7154010" cy="95052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800" b="1" i="0" u="none" strike="noStrike" cap="none" normalizeH="0" baseline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latin typeface="EC Square Sans Pro" panose="020B0506040000020004" pitchFamily="34" charset="0"/>
                  </a:rPr>
                  <a:t>DPP Container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0BC8782-6C9E-EC04-0992-BEAC9A74DF92}"/>
                  </a:ext>
                </a:extLst>
              </p:cNvPr>
              <p:cNvGrpSpPr/>
              <p:nvPr/>
            </p:nvGrpSpPr>
            <p:grpSpPr>
              <a:xfrm>
                <a:off x="3543036" y="976884"/>
                <a:ext cx="3812026" cy="4651093"/>
                <a:chOff x="-249006" y="544279"/>
                <a:chExt cx="5520023" cy="5873664"/>
              </a:xfrm>
            </p:grpSpPr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D20CEE27-DECD-8E20-D8D8-EEF6D0B60F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2468" t="1089" r="-98" b="14331"/>
                <a:stretch/>
              </p:blipFill>
              <p:spPr>
                <a:xfrm>
                  <a:off x="-249006" y="544279"/>
                  <a:ext cx="5520023" cy="5873664"/>
                </a:xfrm>
                <a:prstGeom prst="roundRect">
                  <a:avLst/>
                </a:prstGeom>
              </p:spPr>
            </p:pic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A5C4F0FB-099C-C18C-8E7B-905E4402AE83}"/>
                    </a:ext>
                  </a:extLst>
                </p:cNvPr>
                <p:cNvSpPr/>
                <p:nvPr/>
              </p:nvSpPr>
              <p:spPr>
                <a:xfrm>
                  <a:off x="846588" y="2203765"/>
                  <a:ext cx="1902507" cy="14588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87BD811B-4DD0-697B-E4E6-4AA415861CAF}"/>
                    </a:ext>
                  </a:extLst>
                </p:cNvPr>
                <p:cNvSpPr/>
                <p:nvPr/>
              </p:nvSpPr>
              <p:spPr>
                <a:xfrm>
                  <a:off x="837642" y="3759517"/>
                  <a:ext cx="2080412" cy="16190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B0F1E45-505E-FCB7-A6C2-3BAFE29CD6A3}"/>
                  </a:ext>
                </a:extLst>
              </p:cNvPr>
              <p:cNvGrpSpPr/>
              <p:nvPr/>
            </p:nvGrpSpPr>
            <p:grpSpPr>
              <a:xfrm>
                <a:off x="2878707" y="3123286"/>
                <a:ext cx="952890" cy="828576"/>
                <a:chOff x="2443850" y="3090092"/>
                <a:chExt cx="952890" cy="828576"/>
              </a:xfrm>
            </p:grpSpPr>
            <p:sp>
              <p:nvSpPr>
                <p:cNvPr id="42" name="Right Triangle 41">
                  <a:extLst>
                    <a:ext uri="{FF2B5EF4-FFF2-40B4-BE49-F238E27FC236}">
                      <a16:creationId xmlns:a16="http://schemas.microsoft.com/office/drawing/2014/main" id="{C1CB7E8C-3270-9A84-83AD-A8E9828AE174}"/>
                    </a:ext>
                  </a:extLst>
                </p:cNvPr>
                <p:cNvSpPr/>
                <p:nvPr/>
              </p:nvSpPr>
              <p:spPr>
                <a:xfrm rot="13519165">
                  <a:off x="2584263" y="3106191"/>
                  <a:ext cx="828575" cy="796379"/>
                </a:xfrm>
                <a:prstGeom prst="rt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5">
                    <a:shade val="15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  <p:sp>
              <p:nvSpPr>
                <p:cNvPr id="43" name="Right Triangle 42">
                  <a:extLst>
                    <a:ext uri="{FF2B5EF4-FFF2-40B4-BE49-F238E27FC236}">
                      <a16:creationId xmlns:a16="http://schemas.microsoft.com/office/drawing/2014/main" id="{9B03AD8A-B211-A3D2-200D-46CC6F012AF5}"/>
                    </a:ext>
                  </a:extLst>
                </p:cNvPr>
                <p:cNvSpPr/>
                <p:nvPr/>
              </p:nvSpPr>
              <p:spPr>
                <a:xfrm rot="13519165">
                  <a:off x="2427752" y="3106190"/>
                  <a:ext cx="828575" cy="796379"/>
                </a:xfrm>
                <a:prstGeom prst="rt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5">
                    <a:shade val="15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E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5CA9D4D-9167-33E2-0FDB-AC7553FC3ECF}"/>
                  </a:ext>
                </a:extLst>
              </p:cNvPr>
              <p:cNvGrpSpPr/>
              <p:nvPr/>
            </p:nvGrpSpPr>
            <p:grpSpPr>
              <a:xfrm>
                <a:off x="6063126" y="968644"/>
                <a:ext cx="3815445" cy="4651093"/>
                <a:chOff x="404660" y="533874"/>
                <a:chExt cx="5524975" cy="5873663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30EA2208-28DF-6DE3-1967-43BDF1A8DA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2468" t="1089" r="-98" b="14407"/>
                <a:stretch/>
              </p:blipFill>
              <p:spPr>
                <a:xfrm>
                  <a:off x="404660" y="533874"/>
                  <a:ext cx="5524975" cy="5873663"/>
                </a:xfrm>
                <a:prstGeom prst="roundRect">
                  <a:avLst/>
                </a:prstGeom>
              </p:spPr>
            </p:pic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4FA90291-DE60-3E89-56A3-E35ED39299DF}"/>
                    </a:ext>
                  </a:extLst>
                </p:cNvPr>
                <p:cNvSpPr/>
                <p:nvPr/>
              </p:nvSpPr>
              <p:spPr>
                <a:xfrm>
                  <a:off x="1492807" y="2055145"/>
                  <a:ext cx="1967568" cy="16071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C203714B-40D0-A360-6BD2-8B6A0E2762BF}"/>
                    </a:ext>
                  </a:extLst>
                </p:cNvPr>
                <p:cNvSpPr/>
                <p:nvPr/>
              </p:nvSpPr>
              <p:spPr>
                <a:xfrm>
                  <a:off x="1478218" y="3716933"/>
                  <a:ext cx="1967568" cy="14588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8CC0E7AC-E51D-E750-BE78-1F869B8C3ACB}"/>
                  </a:ext>
                </a:extLst>
              </p:cNvPr>
              <p:cNvGrpSpPr/>
              <p:nvPr/>
            </p:nvGrpSpPr>
            <p:grpSpPr>
              <a:xfrm>
                <a:off x="8617084" y="976884"/>
                <a:ext cx="3304324" cy="4651093"/>
                <a:chOff x="1107368" y="557476"/>
                <a:chExt cx="4784844" cy="5873664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0206386B-69E1-6A6C-583C-C6326647F25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rcRect l="2468" t="1089" r="12749" b="14407"/>
                <a:stretch/>
              </p:blipFill>
              <p:spPr>
                <a:xfrm>
                  <a:off x="1107368" y="557476"/>
                  <a:ext cx="4784844" cy="5873664"/>
                </a:xfrm>
                <a:prstGeom prst="roundRect">
                  <a:avLst/>
                </a:prstGeom>
              </p:spPr>
            </p:pic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2C1ABF04-EBEE-DA12-5C44-17B82C0DF279}"/>
                    </a:ext>
                  </a:extLst>
                </p:cNvPr>
                <p:cNvSpPr/>
                <p:nvPr/>
              </p:nvSpPr>
              <p:spPr>
                <a:xfrm>
                  <a:off x="2167128" y="2390780"/>
                  <a:ext cx="1508760" cy="14588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34DC40D4-A5E1-3AE1-CE56-56C171846925}"/>
                    </a:ext>
                  </a:extLst>
                </p:cNvPr>
                <p:cNvSpPr/>
                <p:nvPr/>
              </p:nvSpPr>
              <p:spPr>
                <a:xfrm>
                  <a:off x="2167128" y="3772714"/>
                  <a:ext cx="1508760" cy="14588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22" name="Picture 21" descr="A document with text on it&#10;&#10;AI-generated content may be incorrect.">
                <a:extLst>
                  <a:ext uri="{FF2B5EF4-FFF2-40B4-BE49-F238E27FC236}">
                    <a16:creationId xmlns:a16="http://schemas.microsoft.com/office/drawing/2014/main" id="{60BAA357-DD7E-5C6A-FBFC-2D14EB9FAF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184"/>
              <a:stretch/>
            </p:blipFill>
            <p:spPr>
              <a:xfrm rot="21540000">
                <a:off x="9335937" y="2356565"/>
                <a:ext cx="1514761" cy="2435372"/>
              </a:xfrm>
              <a:prstGeom prst="rect">
                <a:avLst/>
              </a:prstGeom>
            </p:spPr>
          </p:pic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70D6B8C-ABD5-49AE-63AC-E434C51F5289}"/>
                  </a:ext>
                </a:extLst>
              </p:cNvPr>
              <p:cNvSpPr/>
              <p:nvPr/>
            </p:nvSpPr>
            <p:spPr>
              <a:xfrm rot="21540000">
                <a:off x="9297969" y="1980661"/>
                <a:ext cx="1513561" cy="39172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800" b="1">
                    <a:solidFill>
                      <a:schemeClr val="tx2">
                        <a:lumMod val="75000"/>
                      </a:schemeClr>
                    </a:solidFill>
                    <a:latin typeface="EC Square Sans Pro"/>
                  </a:rPr>
                  <a:t>Instructions of</a:t>
                </a:r>
                <a:r>
                  <a:rPr kumimoji="0" lang="en-US" altLang="en-US" sz="800" b="1" i="0" u="none" strike="noStrike" cap="none" normalizeH="0" baseline="0">
                    <a:ln>
                      <a:noFill/>
                    </a:ln>
                    <a:solidFill>
                      <a:schemeClr val="tx2">
                        <a:lumMod val="75000"/>
                      </a:schemeClr>
                    </a:solidFill>
                    <a:effectLst/>
                    <a:latin typeface="EC Square Sans Pro"/>
                  </a:rPr>
                  <a:t> </a:t>
                </a:r>
                <a:r>
                  <a:rPr lang="en-US" altLang="en-US" sz="800" b="1">
                    <a:solidFill>
                      <a:schemeClr val="tx2">
                        <a:lumMod val="75000"/>
                      </a:schemeClr>
                    </a:solidFill>
                    <a:latin typeface="EC Square Sans Pro"/>
                  </a:rPr>
                  <a:t>use</a:t>
                </a:r>
                <a:endParaRPr kumimoji="0" lang="en-US" altLang="en-US" sz="800" b="1" i="0" u="none" strike="noStrike" cap="none" normalizeH="0" baseline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EC Square Sans Pro"/>
                </a:endParaRPr>
              </a:p>
            </p:txBody>
          </p:sp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768AF513-AB44-E242-67A8-98C875D514D5}"/>
                  </a:ext>
                </a:extLst>
              </p:cNvPr>
              <p:cNvSpPr/>
              <p:nvPr/>
            </p:nvSpPr>
            <p:spPr>
              <a:xfrm rot="21540000">
                <a:off x="6731822" y="1864689"/>
                <a:ext cx="1453533" cy="32631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chemeClr val="tx2">
                        <a:lumMod val="75000"/>
                      </a:schemeClr>
                    </a:solidFill>
                    <a:latin typeface="EC Square Sans Pro"/>
                    <a:cs typeface="Arial"/>
                  </a:rPr>
                  <a:t>Disposal options</a:t>
                </a:r>
                <a:endParaRPr lang="en-US" sz="1050"/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6BF3A1DA-3402-F9A5-B74C-B8C5A3657273}"/>
                  </a:ext>
                </a:extLst>
              </p:cNvPr>
              <p:cNvSpPr/>
              <p:nvPr/>
            </p:nvSpPr>
            <p:spPr>
              <a:xfrm rot="21540000">
                <a:off x="4269296" y="1878306"/>
                <a:ext cx="1457545" cy="39172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chemeClr val="tx2">
                        <a:lumMod val="75000"/>
                      </a:schemeClr>
                    </a:solidFill>
                    <a:latin typeface="EC Square Sans Pro"/>
                    <a:cs typeface="Arial"/>
                  </a:rPr>
                  <a:t>Origin</a:t>
                </a:r>
                <a:endParaRPr lang="en-US" sz="105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3881926-DCE6-D2B9-5E36-E38485513E45}"/>
                  </a:ext>
                </a:extLst>
              </p:cNvPr>
              <p:cNvSpPr/>
              <p:nvPr/>
            </p:nvSpPr>
            <p:spPr>
              <a:xfrm>
                <a:off x="4617392" y="4482012"/>
                <a:ext cx="794328" cy="80628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FB83467-EE3F-4A4C-863D-696C2DC8B7BF}"/>
                  </a:ext>
                </a:extLst>
              </p:cNvPr>
              <p:cNvSpPr/>
              <p:nvPr/>
            </p:nvSpPr>
            <p:spPr>
              <a:xfrm>
                <a:off x="7120072" y="4538167"/>
                <a:ext cx="794328" cy="80628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DF1F624-CB1A-3B32-06D9-141065F736B7}"/>
                  </a:ext>
                </a:extLst>
              </p:cNvPr>
              <p:cNvSpPr/>
              <p:nvPr/>
            </p:nvSpPr>
            <p:spPr>
              <a:xfrm>
                <a:off x="9747855" y="4538167"/>
                <a:ext cx="794328" cy="806282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pic>
            <p:nvPicPr>
              <p:cNvPr id="29" name="Graphic 28" descr="Fresh Laundry with solid fill">
                <a:extLst>
                  <a:ext uri="{FF2B5EF4-FFF2-40B4-BE49-F238E27FC236}">
                    <a16:creationId xmlns:a16="http://schemas.microsoft.com/office/drawing/2014/main" id="{AF68AAC6-22F4-564C-18EB-3B96DAB0F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724279" y="4558519"/>
                <a:ext cx="623544" cy="623544"/>
              </a:xfrm>
              <a:prstGeom prst="rect">
                <a:avLst/>
              </a:prstGeom>
            </p:spPr>
          </p:pic>
          <p:pic>
            <p:nvPicPr>
              <p:cNvPr id="30" name="Graphic 29" descr="Circular flowchart with solid fill">
                <a:extLst>
                  <a:ext uri="{FF2B5EF4-FFF2-40B4-BE49-F238E27FC236}">
                    <a16:creationId xmlns:a16="http://schemas.microsoft.com/office/drawing/2014/main" id="{ADACDB1E-80A1-C7EE-F8C7-28772AA58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096184" y="4517346"/>
                <a:ext cx="847923" cy="847923"/>
              </a:xfrm>
              <a:prstGeom prst="rect">
                <a:avLst/>
              </a:prstGeom>
            </p:spPr>
          </p:pic>
          <p:pic>
            <p:nvPicPr>
              <p:cNvPr id="31" name="Graphic 30" descr="Checklist with solid fill">
                <a:extLst>
                  <a:ext uri="{FF2B5EF4-FFF2-40B4-BE49-F238E27FC236}">
                    <a16:creationId xmlns:a16="http://schemas.microsoft.com/office/drawing/2014/main" id="{EFD414BF-395D-B4EB-F034-EEDB7A93B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808538" y="4644361"/>
                <a:ext cx="630613" cy="630613"/>
              </a:xfrm>
              <a:prstGeom prst="rect">
                <a:avLst/>
              </a:prstGeom>
            </p:spPr>
          </p:pic>
          <p:pic>
            <p:nvPicPr>
              <p:cNvPr id="32" name="Graphic 31" descr="Dress with solid fill">
                <a:extLst>
                  <a:ext uri="{FF2B5EF4-FFF2-40B4-BE49-F238E27FC236}">
                    <a16:creationId xmlns:a16="http://schemas.microsoft.com/office/drawing/2014/main" id="{54136C85-EF36-A223-7BF8-0B3D72B55E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-1140826" y="1639048"/>
                <a:ext cx="3700239" cy="3700239"/>
              </a:xfrm>
              <a:prstGeom prst="rect">
                <a:avLst/>
              </a:prstGeom>
            </p:spPr>
          </p:pic>
          <p:pic>
            <p:nvPicPr>
              <p:cNvPr id="33" name="Graphic 32" descr="Qr Code with solid fill">
                <a:extLst>
                  <a:ext uri="{FF2B5EF4-FFF2-40B4-BE49-F238E27FC236}">
                    <a16:creationId xmlns:a16="http://schemas.microsoft.com/office/drawing/2014/main" id="{D8C5F59D-AC82-94D2-F8E2-F147B1C7D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36996" y="4220751"/>
                <a:ext cx="496294" cy="496293"/>
              </a:xfrm>
              <a:prstGeom prst="rect">
                <a:avLst/>
              </a:prstGeom>
            </p:spPr>
          </p:pic>
        </p:grp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F967F55-C035-A990-4817-A23455BA6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l="22155" r="16362"/>
            <a:stretch/>
          </p:blipFill>
          <p:spPr>
            <a:xfrm>
              <a:off x="4780924" y="2147788"/>
              <a:ext cx="905216" cy="104472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2A8C681F-8915-AFD7-1C9D-A840B5FF8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223884" y="2165462"/>
              <a:ext cx="893748" cy="511118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B9A6984D-67C7-0B1B-0A28-4618FC8DE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87908" y="2886233"/>
              <a:ext cx="742300" cy="400842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7A4D9E8-9679-C982-0A37-6277451EFC3E}"/>
              </a:ext>
            </a:extLst>
          </p:cNvPr>
          <p:cNvSpPr txBox="1"/>
          <p:nvPr/>
        </p:nvSpPr>
        <p:spPr>
          <a:xfrm>
            <a:off x="597968" y="5274330"/>
            <a:ext cx="5128669" cy="101566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2000">
                <a:effectLst/>
              </a:rPr>
              <a:t>DPP is accessible via</a:t>
            </a:r>
            <a:r>
              <a:rPr lang="en-GB" sz="2000"/>
              <a:t> a </a:t>
            </a:r>
            <a:r>
              <a:rPr lang="en-GB" sz="2000" b="1">
                <a:effectLst/>
              </a:rPr>
              <a:t>data carrier</a:t>
            </a:r>
            <a:r>
              <a:rPr lang="en-GB" sz="2000">
                <a:effectLst/>
              </a:rPr>
              <a:t> and supported by</a:t>
            </a:r>
            <a:r>
              <a:rPr lang="en-GB" sz="2000"/>
              <a:t> </a:t>
            </a:r>
            <a:r>
              <a:rPr lang="en-GB" sz="2000" b="1">
                <a:effectLst/>
              </a:rPr>
              <a:t>technical </a:t>
            </a:r>
            <a:r>
              <a:rPr lang="en-GB" sz="2000" b="1"/>
              <a:t>systems </a:t>
            </a:r>
            <a:r>
              <a:rPr lang="en-GB" sz="2000">
                <a:effectLst/>
              </a:rPr>
              <a:t>(web-portal; </a:t>
            </a:r>
            <a:r>
              <a:rPr lang="en-GB" sz="2000"/>
              <a:t>registry</a:t>
            </a:r>
            <a:r>
              <a:rPr lang="en-GB" sz="2000">
                <a:effectLst/>
              </a:rPr>
              <a:t>).</a:t>
            </a:r>
          </a:p>
        </p:txBody>
      </p:sp>
      <p:sp>
        <p:nvSpPr>
          <p:cNvPr id="55" name="Right Brace 54">
            <a:extLst>
              <a:ext uri="{FF2B5EF4-FFF2-40B4-BE49-F238E27FC236}">
                <a16:creationId xmlns:a16="http://schemas.microsoft.com/office/drawing/2014/main" id="{97598D50-7807-E0D1-C25F-71CECDFA5736}"/>
              </a:ext>
            </a:extLst>
          </p:cNvPr>
          <p:cNvSpPr/>
          <p:nvPr/>
        </p:nvSpPr>
        <p:spPr>
          <a:xfrm rot="5400000">
            <a:off x="7897908" y="2562813"/>
            <a:ext cx="371812" cy="5041169"/>
          </a:xfrm>
          <a:prstGeom prst="rightBrace">
            <a:avLst>
              <a:gd name="adj1" fmla="val 8333"/>
              <a:gd name="adj2" fmla="val 50366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568751E-E963-1559-A541-919723DEDD79}"/>
              </a:ext>
            </a:extLst>
          </p:cNvPr>
          <p:cNvSpPr txBox="1"/>
          <p:nvPr/>
        </p:nvSpPr>
        <p:spPr>
          <a:xfrm>
            <a:off x="5719745" y="5270201"/>
            <a:ext cx="5899771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IE" sz="2000" b="1">
                <a:cs typeface="Arial"/>
              </a:rPr>
              <a:t>DPP data is product-group specific </a:t>
            </a:r>
            <a:r>
              <a:rPr lang="en-IE" sz="2000">
                <a:cs typeface="Arial"/>
              </a:rPr>
              <a:t>(toys, textiles, detergents etc.)</a:t>
            </a:r>
            <a:r>
              <a:rPr lang="en-IE" sz="2000" b="1">
                <a:cs typeface="Arial"/>
              </a:rPr>
              <a:t> </a:t>
            </a:r>
            <a:r>
              <a:rPr lang="en-IE" sz="2000">
                <a:cs typeface="Arial"/>
              </a:rPr>
              <a:t>and defined through </a:t>
            </a:r>
            <a:r>
              <a:rPr lang="en-IE" sz="2000" b="1">
                <a:cs typeface="Arial"/>
              </a:rPr>
              <a:t>secondary legislation</a:t>
            </a:r>
            <a:r>
              <a:rPr lang="en-IE" sz="2000">
                <a:cs typeface="Arial"/>
              </a:rPr>
              <a:t> processes.</a:t>
            </a:r>
            <a:endParaRPr lang="en-US" sz="2000">
              <a:cs typeface="Arial"/>
            </a:endParaRPr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id="{1DA7DA95-5DF8-62D7-0B3E-F5497A7E92FF}"/>
              </a:ext>
            </a:extLst>
          </p:cNvPr>
          <p:cNvSpPr/>
          <p:nvPr/>
        </p:nvSpPr>
        <p:spPr>
          <a:xfrm rot="5400000">
            <a:off x="2455193" y="3472642"/>
            <a:ext cx="323964" cy="3076637"/>
          </a:xfrm>
          <a:prstGeom prst="rightBrace">
            <a:avLst>
              <a:gd name="adj1" fmla="val 8333"/>
              <a:gd name="adj2" fmla="val 50366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Flowchart: Manual Operation 60">
            <a:extLst>
              <a:ext uri="{FF2B5EF4-FFF2-40B4-BE49-F238E27FC236}">
                <a16:creationId xmlns:a16="http://schemas.microsoft.com/office/drawing/2014/main" id="{9F42EE44-A461-893B-9EF6-689296AC03D5}"/>
              </a:ext>
            </a:extLst>
          </p:cNvPr>
          <p:cNvSpPr/>
          <p:nvPr/>
        </p:nvSpPr>
        <p:spPr>
          <a:xfrm rot="3568834">
            <a:off x="3191735" y="3015608"/>
            <a:ext cx="760937" cy="815891"/>
          </a:xfrm>
          <a:prstGeom prst="flowChartManualOperati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62" name="Picture 61" descr="A qr code on a cell phone&#10;&#10;AI-generated content may be incorrect.">
            <a:extLst>
              <a:ext uri="{FF2B5EF4-FFF2-40B4-BE49-F238E27FC236}">
                <a16:creationId xmlns:a16="http://schemas.microsoft.com/office/drawing/2014/main" id="{BFD5FBF2-C81F-5E11-0C63-A3B44B726D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09" y="2478023"/>
            <a:ext cx="891115" cy="147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6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0446E-9D1F-3D02-3B86-D42933A22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CB5B43DD-793D-5F85-F9A7-AA3EE543F70B}"/>
              </a:ext>
            </a:extLst>
          </p:cNvPr>
          <p:cNvCxnSpPr>
            <a:cxnSpLocks/>
          </p:cNvCxnSpPr>
          <p:nvPr/>
        </p:nvCxnSpPr>
        <p:spPr bwMode="auto">
          <a:xfrm>
            <a:off x="5746342" y="3713392"/>
            <a:ext cx="1733283" cy="435622"/>
          </a:xfrm>
          <a:prstGeom prst="bentConnector3">
            <a:avLst>
              <a:gd name="adj1" fmla="val 50000"/>
            </a:avLst>
          </a:prstGeom>
          <a:noFill/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8458EC46-3847-F471-57AC-7E30C979B25A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599324" y="3445216"/>
            <a:ext cx="1889021" cy="1871581"/>
          </a:xfrm>
          <a:prstGeom prst="bentConnector2">
            <a:avLst/>
          </a:prstGeom>
          <a:noFill/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D99433-AA69-D2B9-734C-49A58BDEC9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4163E6-03BD-EE49-9B10-1C3025F7C476}" type="slidenum">
              <a:rPr kumimoji="0" lang="en-GB" alt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Verdana"/>
                <a:ea typeface="Verdana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067" b="0" i="0" u="none" strike="noStrike" kern="1200" cap="none" spc="0" normalizeH="0" baseline="0" noProof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Verdana"/>
              <a:ea typeface="Verdana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4AD5C3FF-A863-3B1C-B28C-90E40B356B35}"/>
              </a:ext>
            </a:extLst>
          </p:cNvPr>
          <p:cNvSpPr/>
          <p:nvPr/>
        </p:nvSpPr>
        <p:spPr bwMode="auto">
          <a:xfrm>
            <a:off x="3780890" y="2167847"/>
            <a:ext cx="2219218" cy="1261153"/>
          </a:xfrm>
          <a:prstGeom prst="homePlate">
            <a:avLst/>
          </a:prstGeom>
          <a:noFill/>
          <a:ln>
            <a:noFill/>
          </a:ln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FCC8D67-B5BA-0ECF-E709-A2C7C91B07BF}"/>
              </a:ext>
            </a:extLst>
          </p:cNvPr>
          <p:cNvGrpSpPr/>
          <p:nvPr/>
        </p:nvGrpSpPr>
        <p:grpSpPr>
          <a:xfrm>
            <a:off x="1805034" y="1073252"/>
            <a:ext cx="3235076" cy="1497459"/>
            <a:chOff x="1049244" y="2804845"/>
            <a:chExt cx="3235076" cy="1497459"/>
          </a:xfrm>
        </p:grpSpPr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1CB5A594-0AFC-705B-4660-9CED07AFD40F}"/>
                </a:ext>
              </a:extLst>
            </p:cNvPr>
            <p:cNvSpPr/>
            <p:nvPr/>
          </p:nvSpPr>
          <p:spPr bwMode="auto">
            <a:xfrm rot="5400000">
              <a:off x="2354704" y="1499385"/>
              <a:ext cx="624155" cy="3235075"/>
            </a:xfrm>
            <a:prstGeom prst="homePlate">
              <a:avLst>
                <a:gd name="adj" fmla="val 47087"/>
              </a:avLst>
            </a:prstGeom>
            <a:solidFill>
              <a:schemeClr val="bg1"/>
            </a:solidFill>
            <a:ln>
              <a:noFill/>
            </a:ln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BE712E37-4A16-EB5A-175A-6EE15D7E0217}"/>
                </a:ext>
              </a:extLst>
            </p:cNvPr>
            <p:cNvSpPr/>
            <p:nvPr/>
          </p:nvSpPr>
          <p:spPr bwMode="auto">
            <a:xfrm rot="5400000">
              <a:off x="2086291" y="2104275"/>
              <a:ext cx="1160983" cy="3235075"/>
            </a:xfrm>
            <a:prstGeom prst="homePlate">
              <a:avLst>
                <a:gd name="adj" fmla="val 4708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423EFB9-F85E-5C94-3D0C-E2ED9E4EC35A}"/>
              </a:ext>
            </a:extLst>
          </p:cNvPr>
          <p:cNvSpPr txBox="1"/>
          <p:nvPr/>
        </p:nvSpPr>
        <p:spPr>
          <a:xfrm>
            <a:off x="1749290" y="1576700"/>
            <a:ext cx="323507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The product’s DPP identifiers are created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and the DPP is registered in the DPP Registry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8EF6241-594C-692E-9036-1917613245BB}"/>
              </a:ext>
            </a:extLst>
          </p:cNvPr>
          <p:cNvSpPr/>
          <p:nvPr/>
        </p:nvSpPr>
        <p:spPr bwMode="auto">
          <a:xfrm rot="5400000">
            <a:off x="3460666" y="1281058"/>
            <a:ext cx="624155" cy="3235075"/>
          </a:xfrm>
          <a:prstGeom prst="homePlate">
            <a:avLst>
              <a:gd name="adj" fmla="val 47087"/>
            </a:avLst>
          </a:prstGeom>
          <a:solidFill>
            <a:schemeClr val="bg1"/>
          </a:solidFill>
          <a:ln>
            <a:noFill/>
          </a:ln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B8115D5E-9FE4-00C3-A3A7-816204DC5E5C}"/>
              </a:ext>
            </a:extLst>
          </p:cNvPr>
          <p:cNvSpPr/>
          <p:nvPr/>
        </p:nvSpPr>
        <p:spPr bwMode="auto">
          <a:xfrm rot="5400000">
            <a:off x="3028298" y="2807166"/>
            <a:ext cx="624155" cy="3235075"/>
          </a:xfrm>
          <a:prstGeom prst="homePlate">
            <a:avLst>
              <a:gd name="adj" fmla="val 47087"/>
            </a:avLst>
          </a:prstGeom>
          <a:solidFill>
            <a:schemeClr val="bg1"/>
          </a:solidFill>
          <a:ln>
            <a:noFill/>
          </a:ln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Google Shape;632;p26">
            <a:extLst>
              <a:ext uri="{FF2B5EF4-FFF2-40B4-BE49-F238E27FC236}">
                <a16:creationId xmlns:a16="http://schemas.microsoft.com/office/drawing/2014/main" id="{F1B87592-447A-76E2-465F-C62BB3315A03}"/>
              </a:ext>
            </a:extLst>
          </p:cNvPr>
          <p:cNvSpPr txBox="1"/>
          <p:nvPr/>
        </p:nvSpPr>
        <p:spPr>
          <a:xfrm>
            <a:off x="1871138" y="751368"/>
            <a:ext cx="2166606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5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Economic Operators </a:t>
            </a:r>
            <a:r>
              <a:rPr kumimoji="0" lang="en-IE" sz="105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collect/gather information related to their product to create the DPP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6" name="Picture 25" descr="A person with a beard&#10;&#10;Description automatically generated">
            <a:extLst>
              <a:ext uri="{FF2B5EF4-FFF2-40B4-BE49-F238E27FC236}">
                <a16:creationId xmlns:a16="http://schemas.microsoft.com/office/drawing/2014/main" id="{19154358-96FB-AD99-5904-096079047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593" y="571060"/>
            <a:ext cx="564699" cy="552597"/>
          </a:xfrm>
          <a:prstGeom prst="rect">
            <a:avLst/>
          </a:prstGeom>
        </p:spPr>
      </p:pic>
      <p:sp>
        <p:nvSpPr>
          <p:cNvPr id="34" name="Left Brace 33">
            <a:extLst>
              <a:ext uri="{FF2B5EF4-FFF2-40B4-BE49-F238E27FC236}">
                <a16:creationId xmlns:a16="http://schemas.microsoft.com/office/drawing/2014/main" id="{FFC61F32-E338-D800-5B90-2BD43DF81885}"/>
              </a:ext>
            </a:extLst>
          </p:cNvPr>
          <p:cNvSpPr/>
          <p:nvPr/>
        </p:nvSpPr>
        <p:spPr>
          <a:xfrm>
            <a:off x="1077308" y="1236957"/>
            <a:ext cx="435204" cy="4373128"/>
          </a:xfrm>
          <a:prstGeom prst="leftBrac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268278-9157-068B-88A7-4D1C57281780}"/>
              </a:ext>
            </a:extLst>
          </p:cNvPr>
          <p:cNvGrpSpPr/>
          <p:nvPr/>
        </p:nvGrpSpPr>
        <p:grpSpPr>
          <a:xfrm>
            <a:off x="1956564" y="2484420"/>
            <a:ext cx="1104418" cy="1319193"/>
            <a:chOff x="-959032" y="-82236"/>
            <a:chExt cx="1104418" cy="131919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DD87AED-F8E4-3583-8D6E-F8C21B328E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9032" y="354749"/>
              <a:ext cx="1104418" cy="882208"/>
            </a:xfrm>
            <a:prstGeom prst="rect">
              <a:avLst/>
            </a:prstGeom>
          </p:spPr>
        </p:pic>
        <p:sp>
          <p:nvSpPr>
            <p:cNvPr id="33" name="TextBox 22">
              <a:extLst>
                <a:ext uri="{FF2B5EF4-FFF2-40B4-BE49-F238E27FC236}">
                  <a16:creationId xmlns:a16="http://schemas.microsoft.com/office/drawing/2014/main" id="{0ECECDC4-256A-5E7C-1F82-1BD4322829E1}"/>
                </a:ext>
              </a:extLst>
            </p:cNvPr>
            <p:cNvSpPr txBox="1"/>
            <p:nvPr/>
          </p:nvSpPr>
          <p:spPr>
            <a:xfrm>
              <a:off x="-823235" y="426667"/>
              <a:ext cx="832823" cy="44227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DPP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2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Registry</a:t>
              </a:r>
            </a:p>
          </p:txBody>
        </p:sp>
        <p:pic>
          <p:nvPicPr>
            <p:cNvPr id="35" name="Picture 34" descr="A blue square with yellow stars and a blue square with white text&#10;&#10;Description automatically generated">
              <a:extLst>
                <a:ext uri="{FF2B5EF4-FFF2-40B4-BE49-F238E27FC236}">
                  <a16:creationId xmlns:a16="http://schemas.microsoft.com/office/drawing/2014/main" id="{43684C04-B5E4-8599-4999-89C10D89E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7418" y="-82236"/>
              <a:ext cx="524654" cy="355964"/>
            </a:xfrm>
            <a:prstGeom prst="rect">
              <a:avLst/>
            </a:prstGeom>
          </p:spPr>
        </p:pic>
      </p:grpSp>
      <p:sp>
        <p:nvSpPr>
          <p:cNvPr id="36" name="TextBox 73">
            <a:extLst>
              <a:ext uri="{FF2B5EF4-FFF2-40B4-BE49-F238E27FC236}">
                <a16:creationId xmlns:a16="http://schemas.microsoft.com/office/drawing/2014/main" id="{4082741A-646D-FCB4-46CF-5A4C72E22917}"/>
              </a:ext>
            </a:extLst>
          </p:cNvPr>
          <p:cNvSpPr txBox="1"/>
          <p:nvPr/>
        </p:nvSpPr>
        <p:spPr>
          <a:xfrm>
            <a:off x="1861946" y="3795445"/>
            <a:ext cx="1444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9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Decentralised Storage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9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DPP CONTENT</a:t>
            </a:r>
          </a:p>
        </p:txBody>
      </p:sp>
      <p:sp>
        <p:nvSpPr>
          <p:cNvPr id="41" name="Lorem ipsum dolor sit amet, consectetur adipiscing elit, sed do eiusmod tempor incididunt ut labore et dolore magna reprehenderit in voluptate velit esse cillum.">
            <a:extLst>
              <a:ext uri="{FF2B5EF4-FFF2-40B4-BE49-F238E27FC236}">
                <a16:creationId xmlns:a16="http://schemas.microsoft.com/office/drawing/2014/main" id="{B67DBE94-074D-6986-48E6-08A8D3145045}"/>
              </a:ext>
            </a:extLst>
          </p:cNvPr>
          <p:cNvSpPr txBox="1"/>
          <p:nvPr/>
        </p:nvSpPr>
        <p:spPr>
          <a:xfrm>
            <a:off x="1733210" y="5697594"/>
            <a:ext cx="2325050" cy="5873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 a product is imported, </a:t>
            </a:r>
            <a:r>
              <a:rPr kumimoji="0" lang="en-IE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customs authorities </a:t>
            </a:r>
            <a:r>
              <a:rPr kumimoji="0" lang="en-IE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check the DPP provided by the economic operator. </a:t>
            </a:r>
          </a:p>
        </p:txBody>
      </p:sp>
      <p:pic>
        <p:nvPicPr>
          <p:cNvPr id="42" name="Graphic 1" descr="Server with solid fill">
            <a:extLst>
              <a:ext uri="{FF2B5EF4-FFF2-40B4-BE49-F238E27FC236}">
                <a16:creationId xmlns:a16="http://schemas.microsoft.com/office/drawing/2014/main" id="{CB26B31A-C56C-78C6-F3B2-E85AFCEAE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63590" y="5757906"/>
            <a:ext cx="385700" cy="377434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145DEB8-A8FC-F86E-9852-33EC9523D41D}"/>
              </a:ext>
            </a:extLst>
          </p:cNvPr>
          <p:cNvGrpSpPr/>
          <p:nvPr/>
        </p:nvGrpSpPr>
        <p:grpSpPr>
          <a:xfrm>
            <a:off x="3875736" y="2410871"/>
            <a:ext cx="2029525" cy="1786510"/>
            <a:chOff x="4162369" y="2266646"/>
            <a:chExt cx="2029525" cy="178651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A76CA60-3749-1A50-AD9C-6E6B786233C5}"/>
                </a:ext>
              </a:extLst>
            </p:cNvPr>
            <p:cNvSpPr/>
            <p:nvPr/>
          </p:nvSpPr>
          <p:spPr bwMode="auto">
            <a:xfrm>
              <a:off x="4162369" y="2266646"/>
              <a:ext cx="2029525" cy="178651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1F19776-7C75-8968-5F38-4A0861F819F9}"/>
                </a:ext>
              </a:extLst>
            </p:cNvPr>
            <p:cNvSpPr txBox="1"/>
            <p:nvPr/>
          </p:nvSpPr>
          <p:spPr>
            <a:xfrm>
              <a:off x="4364176" y="2697888"/>
              <a:ext cx="16687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The full DPP data is stored with the Economic Operators or DPP Service Providers servers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46567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A20C892-E70B-FB26-F348-9EB4D0184ED0}"/>
              </a:ext>
            </a:extLst>
          </p:cNvPr>
          <p:cNvGrpSpPr/>
          <p:nvPr/>
        </p:nvGrpSpPr>
        <p:grpSpPr>
          <a:xfrm>
            <a:off x="7178216" y="1126884"/>
            <a:ext cx="3753526" cy="4634255"/>
            <a:chOff x="7137081" y="688259"/>
            <a:chExt cx="3753526" cy="463425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DD7084C-4305-6393-CA78-1BE361F96635}"/>
                </a:ext>
              </a:extLst>
            </p:cNvPr>
            <p:cNvSpPr/>
            <p:nvPr/>
          </p:nvSpPr>
          <p:spPr bwMode="auto">
            <a:xfrm>
              <a:off x="7438490" y="688259"/>
              <a:ext cx="3452117" cy="8712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The Commission's web portal allows stakeholders to find links to DPPs, with access determined by their specific permissions.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0EDA704F-13C6-F1AD-AF3D-E3B46D4D121A}"/>
                </a:ext>
              </a:extLst>
            </p:cNvPr>
            <p:cNvSpPr/>
            <p:nvPr/>
          </p:nvSpPr>
          <p:spPr bwMode="auto">
            <a:xfrm>
              <a:off x="7438490" y="2027353"/>
              <a:ext cx="3452117" cy="8712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Market Authorities 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can search the DPP and check whether the information is correct and compliant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B233F0C-A293-C515-9D2C-01B86C02E055}"/>
                </a:ext>
              </a:extLst>
            </p:cNvPr>
            <p:cNvSpPr/>
            <p:nvPr/>
          </p:nvSpPr>
          <p:spPr bwMode="auto">
            <a:xfrm>
              <a:off x="7438490" y="3274767"/>
              <a:ext cx="3452117" cy="8712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The data carrier links to the DPP product information and</a:t>
              </a: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 consumers 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can make a purchasing decision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01EDBE31-0AA5-DC8D-9D9F-E22D8A5ED953}"/>
                </a:ext>
              </a:extLst>
            </p:cNvPr>
            <p:cNvSpPr/>
            <p:nvPr/>
          </p:nvSpPr>
          <p:spPr bwMode="auto">
            <a:xfrm>
              <a:off x="7438490" y="4451271"/>
              <a:ext cx="3452117" cy="87124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Recyclers and Repairers </a:t>
              </a: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can search the DPP information via a data carrier </a:t>
              </a:r>
            </a:p>
          </p:txBody>
        </p:sp>
        <p:pic>
          <p:nvPicPr>
            <p:cNvPr id="55" name="Picture 54" descr="A person with long hair&#10;&#10;Description automatically generated">
              <a:extLst>
                <a:ext uri="{FF2B5EF4-FFF2-40B4-BE49-F238E27FC236}">
                  <a16:creationId xmlns:a16="http://schemas.microsoft.com/office/drawing/2014/main" id="{F18B8DBC-721C-8404-8834-A74C08524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913" y="1791443"/>
              <a:ext cx="525603" cy="514337"/>
            </a:xfrm>
            <a:prstGeom prst="rect">
              <a:avLst/>
            </a:prstGeom>
          </p:spPr>
        </p:pic>
        <p:pic>
          <p:nvPicPr>
            <p:cNvPr id="56" name="Picture 55" descr="A person with long hair and freckles&#10;&#10;Description automatically generated">
              <a:extLst>
                <a:ext uri="{FF2B5EF4-FFF2-40B4-BE49-F238E27FC236}">
                  <a16:creationId xmlns:a16="http://schemas.microsoft.com/office/drawing/2014/main" id="{B8D6E020-1AC3-F8D6-BA00-ED9B1A5DA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7081" y="2997872"/>
              <a:ext cx="545266" cy="533580"/>
            </a:xfrm>
            <a:prstGeom prst="rect">
              <a:avLst/>
            </a:prstGeom>
          </p:spPr>
        </p:pic>
        <p:pic>
          <p:nvPicPr>
            <p:cNvPr id="57" name="Picture 56" descr="A person with blue hair and a scarf&#10;&#10;Description automatically generated">
              <a:extLst>
                <a:ext uri="{FF2B5EF4-FFF2-40B4-BE49-F238E27FC236}">
                  <a16:creationId xmlns:a16="http://schemas.microsoft.com/office/drawing/2014/main" id="{5AC94BB8-35B7-FE90-F3D3-66A6C0FCD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217" y="4223544"/>
              <a:ext cx="460995" cy="451116"/>
            </a:xfrm>
            <a:prstGeom prst="rect">
              <a:avLst/>
            </a:prstGeom>
          </p:spPr>
        </p:pic>
      </p:grpSp>
      <p:pic>
        <p:nvPicPr>
          <p:cNvPr id="63" name="Picture 62" descr="A blue square with yellow stars and a blue square with white text&#10;&#10;Description automatically generated">
            <a:extLst>
              <a:ext uri="{FF2B5EF4-FFF2-40B4-BE49-F238E27FC236}">
                <a16:creationId xmlns:a16="http://schemas.microsoft.com/office/drawing/2014/main" id="{793C2CF1-1472-6FD5-E0C7-BF71F9194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072" y="572486"/>
            <a:ext cx="431721" cy="329602"/>
          </a:xfrm>
          <a:prstGeom prst="rect">
            <a:avLst/>
          </a:prstGeom>
        </p:spPr>
      </p:pic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F095E15A-8417-7B7B-A8C5-D3EFC4EE1EE6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5943217" y="1008563"/>
            <a:ext cx="1109993" cy="1871581"/>
          </a:xfrm>
          <a:prstGeom prst="bentConnector2">
            <a:avLst/>
          </a:prstGeom>
          <a:noFill/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49F0A03-2846-8718-86C7-8063CEE16B23}"/>
              </a:ext>
            </a:extLst>
          </p:cNvPr>
          <p:cNvCxnSpPr>
            <a:cxnSpLocks/>
            <a:stCxn id="44" idx="6"/>
          </p:cNvCxnSpPr>
          <p:nvPr/>
        </p:nvCxnSpPr>
        <p:spPr bwMode="auto">
          <a:xfrm flipV="1">
            <a:off x="5905261" y="2901600"/>
            <a:ext cx="1574364" cy="402526"/>
          </a:xfrm>
          <a:prstGeom prst="bentConnector3">
            <a:avLst>
              <a:gd name="adj1" fmla="val 50000"/>
            </a:avLst>
          </a:prstGeom>
          <a:noFill/>
          <a:ln w="19050" cap="rnd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2" name="Picture 81" descr="Qr code&#10;&#10;Description automatically generated">
            <a:extLst>
              <a:ext uri="{FF2B5EF4-FFF2-40B4-BE49-F238E27FC236}">
                <a16:creationId xmlns:a16="http://schemas.microsoft.com/office/drawing/2014/main" id="{2C97765C-E146-D001-062C-F55F848932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6" b="89873" l="8650" r="92616">
                        <a14:foregroundMark x1="4852" y1="48312" x2="9494" y2="83333"/>
                        <a14:foregroundMark x1="9494" y1="83333" x2="5274" y2="55907"/>
                        <a14:foregroundMark x1="5274" y1="55907" x2="29114" y2="47046"/>
                        <a14:foregroundMark x1="29114" y1="47046" x2="48734" y2="72574"/>
                        <a14:foregroundMark x1="48734" y1="72574" x2="28270" y2="90084"/>
                        <a14:foregroundMark x1="28270" y1="90084" x2="11181" y2="67089"/>
                        <a14:foregroundMark x1="11181" y1="67089" x2="40084" y2="74895"/>
                        <a14:foregroundMark x1="40084" y1="74895" x2="44304" y2="39662"/>
                        <a14:foregroundMark x1="44304" y1="39662" x2="13502" y2="47046"/>
                        <a14:foregroundMark x1="13502" y1="47046" x2="44304" y2="45359"/>
                        <a14:foregroundMark x1="44304" y1="45359" x2="50844" y2="74895"/>
                        <a14:foregroundMark x1="50844" y1="74895" x2="23418" y2="81435"/>
                        <a14:foregroundMark x1="23418" y1="81435" x2="13502" y2="54008"/>
                        <a14:foregroundMark x1="13502" y1="54008" x2="27215" y2="59916"/>
                        <a14:foregroundMark x1="6540" y1="50000" x2="8650" y2="86076"/>
                        <a14:foregroundMark x1="8650" y1="86076" x2="36076" y2="78059"/>
                        <a14:foregroundMark x1="36076" y1="78059" x2="45781" y2="51266"/>
                        <a14:foregroundMark x1="45781" y1="51266" x2="47257" y2="83755"/>
                        <a14:foregroundMark x1="47257" y1="83755" x2="20253" y2="83122"/>
                        <a14:foregroundMark x1="20253" y1="83122" x2="35654" y2="86920"/>
                        <a14:foregroundMark x1="10338" y1="87553" x2="40928" y2="84388"/>
                        <a14:foregroundMark x1="40928" y1="84388" x2="14979" y2="90084"/>
                        <a14:foregroundMark x1="14979" y1="90084" x2="12025" y2="56118"/>
                        <a14:foregroundMark x1="12025" y1="56118" x2="12658" y2="58017"/>
                        <a14:foregroundMark x1="92616" y1="55063" x2="75738" y2="79536"/>
                        <a14:foregroundMark x1="75738" y1="79536" x2="50000" y2="16456"/>
                        <a14:foregroundMark x1="50000" y1="16456" x2="71730" y2="68565"/>
                        <a14:foregroundMark x1="71730" y1="68565" x2="58228" y2="30591"/>
                        <a14:foregroundMark x1="58228" y1="30591" x2="71097" y2="41561"/>
                        <a14:foregroundMark x1="39030" y1="88819" x2="49789" y2="7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9" y="3629514"/>
            <a:ext cx="602541" cy="603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83" name="Picture 82" descr="Qr code&#10;&#10;Description automatically generated">
            <a:extLst>
              <a:ext uri="{FF2B5EF4-FFF2-40B4-BE49-F238E27FC236}">
                <a16:creationId xmlns:a16="http://schemas.microsoft.com/office/drawing/2014/main" id="{D4EE993C-04AB-DE22-DBC6-40A9C7B0316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16" b="89873" l="8650" r="92616">
                        <a14:foregroundMark x1="4852" y1="48312" x2="9494" y2="83333"/>
                        <a14:foregroundMark x1="9494" y1="83333" x2="5274" y2="55907"/>
                        <a14:foregroundMark x1="5274" y1="55907" x2="29114" y2="47046"/>
                        <a14:foregroundMark x1="29114" y1="47046" x2="48734" y2="72574"/>
                        <a14:foregroundMark x1="48734" y1="72574" x2="28270" y2="90084"/>
                        <a14:foregroundMark x1="28270" y1="90084" x2="11181" y2="67089"/>
                        <a14:foregroundMark x1="11181" y1="67089" x2="40084" y2="74895"/>
                        <a14:foregroundMark x1="40084" y1="74895" x2="44304" y2="39662"/>
                        <a14:foregroundMark x1="44304" y1="39662" x2="13502" y2="47046"/>
                        <a14:foregroundMark x1="13502" y1="47046" x2="44304" y2="45359"/>
                        <a14:foregroundMark x1="44304" y1="45359" x2="50844" y2="74895"/>
                        <a14:foregroundMark x1="50844" y1="74895" x2="23418" y2="81435"/>
                        <a14:foregroundMark x1="23418" y1="81435" x2="13502" y2="54008"/>
                        <a14:foregroundMark x1="13502" y1="54008" x2="27215" y2="59916"/>
                        <a14:foregroundMark x1="6540" y1="50000" x2="8650" y2="86076"/>
                        <a14:foregroundMark x1="8650" y1="86076" x2="36076" y2="78059"/>
                        <a14:foregroundMark x1="36076" y1="78059" x2="45781" y2="51266"/>
                        <a14:foregroundMark x1="45781" y1="51266" x2="47257" y2="83755"/>
                        <a14:foregroundMark x1="47257" y1="83755" x2="20253" y2="83122"/>
                        <a14:foregroundMark x1="20253" y1="83122" x2="35654" y2="86920"/>
                        <a14:foregroundMark x1="10338" y1="87553" x2="40928" y2="84388"/>
                        <a14:foregroundMark x1="40928" y1="84388" x2="14979" y2="90084"/>
                        <a14:foregroundMark x1="14979" y1="90084" x2="12025" y2="56118"/>
                        <a14:foregroundMark x1="12025" y1="56118" x2="12658" y2="58017"/>
                        <a14:foregroundMark x1="92616" y1="55063" x2="75738" y2="79536"/>
                        <a14:foregroundMark x1="75738" y1="79536" x2="50000" y2="16456"/>
                        <a14:foregroundMark x1="50000" y1="16456" x2="71730" y2="68565"/>
                        <a14:foregroundMark x1="71730" y1="68565" x2="58228" y2="30591"/>
                        <a14:foregroundMark x1="58228" y1="30591" x2="71097" y2="41561"/>
                        <a14:foregroundMark x1="39030" y1="88819" x2="49789" y2="73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58" y="4928461"/>
            <a:ext cx="602541" cy="6033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84" name="Arrow: Pentagon 83">
            <a:extLst>
              <a:ext uri="{FF2B5EF4-FFF2-40B4-BE49-F238E27FC236}">
                <a16:creationId xmlns:a16="http://schemas.microsoft.com/office/drawing/2014/main" id="{C2DB36AB-9388-4D34-8837-402217F07E25}"/>
              </a:ext>
            </a:extLst>
          </p:cNvPr>
          <p:cNvSpPr/>
          <p:nvPr/>
        </p:nvSpPr>
        <p:spPr bwMode="auto">
          <a:xfrm rot="16200000" flipV="1">
            <a:off x="2842081" y="3209591"/>
            <a:ext cx="1160983" cy="3235075"/>
          </a:xfrm>
          <a:prstGeom prst="homePlate">
            <a:avLst>
              <a:gd name="adj" fmla="val 4708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646567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C30FC44-175C-4D74-9668-FCAEC6F92017}"/>
              </a:ext>
            </a:extLst>
          </p:cNvPr>
          <p:cNvSpPr txBox="1"/>
          <p:nvPr/>
        </p:nvSpPr>
        <p:spPr>
          <a:xfrm>
            <a:off x="1805033" y="4722317"/>
            <a:ext cx="3235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ysClr val="windowText" lastClr="00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Once the DPP exists and is registered in the DPP Registry, the product can be placed on the market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2808E71-E1FB-79BD-1093-BAED55D08D9C}"/>
              </a:ext>
            </a:extLst>
          </p:cNvPr>
          <p:cNvGrpSpPr/>
          <p:nvPr/>
        </p:nvGrpSpPr>
        <p:grpSpPr>
          <a:xfrm>
            <a:off x="6850244" y="538675"/>
            <a:ext cx="1106073" cy="830119"/>
            <a:chOff x="-967774" y="359645"/>
            <a:chExt cx="1104418" cy="88220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251E1C-F958-0B6C-3407-BB608E1A5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67774" y="359645"/>
              <a:ext cx="1104418" cy="882208"/>
            </a:xfrm>
            <a:prstGeom prst="rect">
              <a:avLst/>
            </a:prstGeom>
          </p:spPr>
        </p:pic>
        <p:sp>
          <p:nvSpPr>
            <p:cNvPr id="11" name="TextBox 22">
              <a:extLst>
                <a:ext uri="{FF2B5EF4-FFF2-40B4-BE49-F238E27FC236}">
                  <a16:creationId xmlns:a16="http://schemas.microsoft.com/office/drawing/2014/main" id="{F2206015-5EE6-9A8F-4B28-AA38AA247714}"/>
                </a:ext>
              </a:extLst>
            </p:cNvPr>
            <p:cNvSpPr txBox="1"/>
            <p:nvPr/>
          </p:nvSpPr>
          <p:spPr>
            <a:xfrm>
              <a:off x="-817732" y="470627"/>
              <a:ext cx="837569" cy="31965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91440" tIns="45720" rIns="91440" bIns="45720" rtlCol="0" anchor="t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DPP Web </a:t>
              </a:r>
              <a:endParaRPr kumimoji="0" lang="en-IE" sz="1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1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Portal</a:t>
              </a:r>
              <a:endParaRPr kumimoji="0" lang="en-IE" sz="11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pic>
        <p:nvPicPr>
          <p:cNvPr id="4" name="Graphic 3" descr="Database outline">
            <a:extLst>
              <a:ext uri="{FF2B5EF4-FFF2-40B4-BE49-F238E27FC236}">
                <a16:creationId xmlns:a16="http://schemas.microsoft.com/office/drawing/2014/main" id="{15ECF41C-F4AF-6068-F3EB-6A9FCB5148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45826" y="2439282"/>
            <a:ext cx="537715" cy="394045"/>
          </a:xfrm>
          <a:prstGeom prst="rect">
            <a:avLst/>
          </a:prstGeom>
        </p:spPr>
      </p:pic>
      <p:pic>
        <p:nvPicPr>
          <p:cNvPr id="5" name="Picture 4" descr="A person with blue hair and a scarf&#10;&#10;Description automatically generated">
            <a:extLst>
              <a:ext uri="{FF2B5EF4-FFF2-40B4-BE49-F238E27FC236}">
                <a16:creationId xmlns:a16="http://schemas.microsoft.com/office/drawing/2014/main" id="{894D2783-CD65-06AC-4FC2-37C373A4644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858" y="593204"/>
            <a:ext cx="542069" cy="53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43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1E1ED-CF20-F775-5FC7-F39806779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white cell phone and keyboard&#10;&#10;AI-generated content may be incorrect.">
            <a:extLst>
              <a:ext uri="{FF2B5EF4-FFF2-40B4-BE49-F238E27FC236}">
                <a16:creationId xmlns:a16="http://schemas.microsoft.com/office/drawing/2014/main" id="{9E38F612-307D-126A-08DA-7E7E37E9228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1" b="28911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7F1715-EA90-8DD4-38F7-5CEFB5B9C8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D82699-9976-2BDE-FB3C-891AFBC990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3942196"/>
            <a:ext cx="12192000" cy="18694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0" i="1" dirty="0">
                <a:solidFill>
                  <a:schemeClr val="tx1"/>
                </a:solidFill>
              </a:rPr>
              <a:t>Objectives and expected benefits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98D203-C3C3-FD6D-8F77-76D053FA2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58522">
            <a:off x="4229837" y="452930"/>
            <a:ext cx="1715733" cy="4504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EA86C79-5424-5101-AF7B-0CB706496673}"/>
              </a:ext>
            </a:extLst>
          </p:cNvPr>
          <p:cNvSpPr/>
          <p:nvPr/>
        </p:nvSpPr>
        <p:spPr>
          <a:xfrm rot="18511511">
            <a:off x="5175288" y="1605795"/>
            <a:ext cx="3600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 Square Sans Pro" panose="020B0506040000020004"/>
              </a:rPr>
              <a:t>Digital Product Passport</a:t>
            </a:r>
          </a:p>
        </p:txBody>
      </p:sp>
      <p:pic>
        <p:nvPicPr>
          <p:cNvPr id="2" name="Graphic 1" descr="Globe">
            <a:extLst>
              <a:ext uri="{FF2B5EF4-FFF2-40B4-BE49-F238E27FC236}">
                <a16:creationId xmlns:a16="http://schemas.microsoft.com/office/drawing/2014/main" id="{EFC24736-5EC7-676C-10F7-ED7BC262B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3064" y="836791"/>
            <a:ext cx="98587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3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AAEEC-D92C-90FD-6D6C-0957146D1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02A7D4F-EC0F-2136-2F48-6ABED8351DCC}"/>
              </a:ext>
            </a:extLst>
          </p:cNvPr>
          <p:cNvGrpSpPr/>
          <p:nvPr/>
        </p:nvGrpSpPr>
        <p:grpSpPr>
          <a:xfrm>
            <a:off x="1968973" y="1649167"/>
            <a:ext cx="712304" cy="902940"/>
            <a:chOff x="2268063" y="1952208"/>
            <a:chExt cx="712304" cy="902940"/>
          </a:xfrm>
          <a:solidFill>
            <a:srgbClr val="023B7A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D092FFA-0CA8-AA76-D2CE-59A3C96A2625}"/>
                </a:ext>
              </a:extLst>
            </p:cNvPr>
            <p:cNvGrpSpPr/>
            <p:nvPr/>
          </p:nvGrpSpPr>
          <p:grpSpPr>
            <a:xfrm>
              <a:off x="2268063" y="1952208"/>
              <a:ext cx="712304" cy="902940"/>
              <a:chOff x="2393529" y="-308432"/>
              <a:chExt cx="1119007" cy="1326803"/>
            </a:xfrm>
            <a:grpFill/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1B687D3C-81C0-BC21-AEE9-E5784B7F7602}"/>
                  </a:ext>
                </a:extLst>
              </p:cNvPr>
              <p:cNvSpPr/>
              <p:nvPr/>
            </p:nvSpPr>
            <p:spPr>
              <a:xfrm rot="5400000">
                <a:off x="2511044" y="695637"/>
                <a:ext cx="322489" cy="32298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232E80E-F858-5B30-C0CE-028D2629BEDD}"/>
                  </a:ext>
                </a:extLst>
              </p:cNvPr>
              <p:cNvSpPr/>
              <p:nvPr/>
            </p:nvSpPr>
            <p:spPr>
              <a:xfrm>
                <a:off x="2393529" y="-308432"/>
                <a:ext cx="1119007" cy="10043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BE" sz="3200" b="1">
                  <a:solidFill>
                    <a:schemeClr val="bg1"/>
                  </a:solidFill>
                  <a:latin typeface="Barlow Condensed" pitchFamily="2" charset="77"/>
                </a:endParaRPr>
              </a:p>
            </p:txBody>
          </p:sp>
        </p:grpSp>
        <p:pic>
          <p:nvPicPr>
            <p:cNvPr id="12" name="Graphic 11" descr="Group of men outline">
              <a:extLst>
                <a:ext uri="{FF2B5EF4-FFF2-40B4-BE49-F238E27FC236}">
                  <a16:creationId xmlns:a16="http://schemas.microsoft.com/office/drawing/2014/main" id="{4CBE8159-B729-19DC-28B1-A29DC92FB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334185" y="2017977"/>
              <a:ext cx="586453" cy="55722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E1AA7D-71A3-2852-586F-310FF71D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Benefits for consumers, businesses &amp; public authorities</a:t>
            </a:r>
            <a:endParaRPr lang="en-B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555F39-227C-471E-978A-686639C8CAD2}"/>
              </a:ext>
            </a:extLst>
          </p:cNvPr>
          <p:cNvSpPr txBox="1"/>
          <p:nvPr/>
        </p:nvSpPr>
        <p:spPr>
          <a:xfrm>
            <a:off x="4859983" y="2713691"/>
            <a:ext cx="1837753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000" b="1">
                <a:latin typeface="+mj-lt"/>
              </a:rPr>
              <a:t>Businesses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065EAE-4816-3D2A-EC18-C13DE34ACB5E}"/>
              </a:ext>
            </a:extLst>
          </p:cNvPr>
          <p:cNvSpPr txBox="1"/>
          <p:nvPr/>
        </p:nvSpPr>
        <p:spPr>
          <a:xfrm>
            <a:off x="1411538" y="2713691"/>
            <a:ext cx="1827170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000" b="1" dirty="0">
                <a:latin typeface="+mj-lt"/>
              </a:rPr>
              <a:t>Consumers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330CFD-1294-76C1-5B5F-794936FE60A9}"/>
              </a:ext>
            </a:extLst>
          </p:cNvPr>
          <p:cNvSpPr txBox="1"/>
          <p:nvPr/>
        </p:nvSpPr>
        <p:spPr>
          <a:xfrm>
            <a:off x="8319011" y="2713691"/>
            <a:ext cx="238973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2000" b="1">
                <a:latin typeface="+mj-lt"/>
              </a:rPr>
              <a:t>Public Authorities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AC715D-6761-3986-232B-BCEFACDACC88}"/>
              </a:ext>
            </a:extLst>
          </p:cNvPr>
          <p:cNvSpPr txBox="1"/>
          <p:nvPr/>
        </p:nvSpPr>
        <p:spPr>
          <a:xfrm>
            <a:off x="692128" y="3232842"/>
            <a:ext cx="3596400" cy="16446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latin typeface="+mj-lt"/>
              </a:rPr>
              <a:t>Digital</a:t>
            </a:r>
            <a:r>
              <a:rPr lang="en-GB" sz="1600" dirty="0">
                <a:latin typeface="+mj-lt"/>
              </a:rPr>
              <a:t> instructions of use </a:t>
            </a:r>
          </a:p>
          <a:p>
            <a:pPr marL="285750" indent="-285750" fontAlgn="t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 fontAlgn="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latin typeface="+mj-lt"/>
              </a:rPr>
              <a:t>Verified product data</a:t>
            </a:r>
            <a:r>
              <a:rPr lang="en-GB" sz="1600" dirty="0">
                <a:latin typeface="+mj-lt"/>
              </a:rPr>
              <a:t>: origin, materials, sustainability, comparability </a:t>
            </a:r>
          </a:p>
          <a:p>
            <a:pPr marL="285750" indent="-285750" fontAlgn="t">
              <a:lnSpc>
                <a:spcPts val="1500"/>
              </a:lnSpc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 fontAlgn="t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en-GB" sz="1600" b="1" dirty="0">
                <a:latin typeface="+mj-lt"/>
              </a:rPr>
              <a:t>Product‑related services</a:t>
            </a:r>
            <a:r>
              <a:rPr lang="en-GB" sz="1600" dirty="0">
                <a:latin typeface="+mj-lt"/>
              </a:rPr>
              <a:t>: use, repair, maintenance, accessories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10F506-34C7-38E1-EC97-A62B9CCC2961}"/>
              </a:ext>
            </a:extLst>
          </p:cNvPr>
          <p:cNvSpPr txBox="1"/>
          <p:nvPr/>
        </p:nvSpPr>
        <p:spPr>
          <a:xfrm>
            <a:off x="8136427" y="3232842"/>
            <a:ext cx="3596400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b="1" dirty="0">
                <a:latin typeface="+mj-lt"/>
              </a:rPr>
              <a:t>Automated</a:t>
            </a:r>
            <a:r>
              <a:rPr lang="en-GB" sz="1600" dirty="0">
                <a:latin typeface="+mj-lt"/>
              </a:rPr>
              <a:t> compliance checks and reporting</a:t>
            </a:r>
          </a:p>
          <a:p>
            <a:pPr fontAlgn="base"/>
            <a:endParaRPr lang="en-GB" sz="1600" dirty="0">
              <a:latin typeface="+mj-l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b="1" dirty="0">
                <a:latin typeface="+mj-lt"/>
              </a:rPr>
              <a:t>Harmonised digital product data </a:t>
            </a:r>
            <a:r>
              <a:rPr lang="en-GB" sz="1600" dirty="0">
                <a:latin typeface="+mj-lt"/>
              </a:rPr>
              <a:t>that allows to perform risk assessment processes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GB" sz="1600" dirty="0">
              <a:latin typeface="+mj-lt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1600" dirty="0" err="1">
                <a:latin typeface="+mj-lt"/>
              </a:rPr>
              <a:t>eSurveillance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webcrawler</a:t>
            </a:r>
            <a:r>
              <a:rPr lang="en-GB" sz="1600" dirty="0">
                <a:latin typeface="+mj-lt"/>
              </a:rPr>
              <a:t> integration: </a:t>
            </a:r>
            <a:r>
              <a:rPr lang="en-GB" sz="1600" b="1" dirty="0">
                <a:latin typeface="+mj-lt"/>
              </a:rPr>
              <a:t>more effective detection of similar dangerous products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06B0B8-45AB-C31F-DAF9-E5CD265B2C01}"/>
              </a:ext>
            </a:extLst>
          </p:cNvPr>
          <p:cNvSpPr txBox="1"/>
          <p:nvPr/>
        </p:nvSpPr>
        <p:spPr>
          <a:xfrm>
            <a:off x="4359439" y="3232842"/>
            <a:ext cx="3706078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+mj-lt"/>
              </a:rPr>
              <a:t>Digitalised product information</a:t>
            </a:r>
            <a:r>
              <a:rPr lang="en-GB" sz="1600" dirty="0">
                <a:latin typeface="+mj-lt"/>
              </a:rPr>
              <a:t>: reduced printing, shipping, storage costs</a:t>
            </a:r>
            <a:endParaRPr lang="en-GB" sz="1600" b="1" dirty="0">
              <a:latin typeface="+mj-lt"/>
            </a:endParaRPr>
          </a:p>
          <a:p>
            <a:endParaRPr lang="en-GB" sz="16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+mj-lt"/>
              </a:rPr>
              <a:t>Centralised digital product data</a:t>
            </a:r>
            <a:r>
              <a:rPr lang="en-GB" sz="1600" dirty="0">
                <a:effectLst/>
                <a:latin typeface="+mj-lt"/>
              </a:rPr>
              <a:t>: simplified reporting</a:t>
            </a:r>
            <a:endParaRPr lang="en-GB" sz="1600" dirty="0">
              <a:latin typeface="+mj-lt"/>
            </a:endParaRPr>
          </a:p>
          <a:p>
            <a:endParaRPr lang="en-GB" sz="1600" dirty="0"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+mj-lt"/>
              </a:rPr>
              <a:t>New business models: </a:t>
            </a:r>
            <a:r>
              <a:rPr lang="en-GB" sz="1600" dirty="0">
                <a:effectLst/>
                <a:latin typeface="+mj-lt"/>
              </a:rPr>
              <a:t>connected services via DPP, repair, maintenance, accessories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31F94F-8C82-666E-B7BD-AC4EB2D5A077}"/>
              </a:ext>
            </a:extLst>
          </p:cNvPr>
          <p:cNvSpPr/>
          <p:nvPr/>
        </p:nvSpPr>
        <p:spPr>
          <a:xfrm>
            <a:off x="5407226" y="1649168"/>
            <a:ext cx="712303" cy="683473"/>
          </a:xfrm>
          <a:prstGeom prst="rect">
            <a:avLst/>
          </a:prstGeom>
          <a:solidFill>
            <a:srgbClr val="023B7A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3200" b="1">
              <a:solidFill>
                <a:schemeClr val="bg1"/>
              </a:solidFill>
              <a:latin typeface="Barlow Condensed" pitchFamily="2" charset="77"/>
            </a:endParaRPr>
          </a:p>
        </p:txBody>
      </p:sp>
      <p:pic>
        <p:nvPicPr>
          <p:cNvPr id="35" name="Graphic 34" descr="Construction worker female outline">
            <a:extLst>
              <a:ext uri="{FF2B5EF4-FFF2-40B4-BE49-F238E27FC236}">
                <a16:creationId xmlns:a16="http://schemas.microsoft.com/office/drawing/2014/main" id="{D49671D2-8203-D66A-86A0-6A535CB0AC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5243" y="1715642"/>
            <a:ext cx="574012" cy="555391"/>
          </a:xfrm>
          <a:prstGeom prst="rect">
            <a:avLst/>
          </a:prstGeom>
        </p:spPr>
      </p:pic>
      <p:sp>
        <p:nvSpPr>
          <p:cNvPr id="3" name="Right Triangle 2">
            <a:extLst>
              <a:ext uri="{FF2B5EF4-FFF2-40B4-BE49-F238E27FC236}">
                <a16:creationId xmlns:a16="http://schemas.microsoft.com/office/drawing/2014/main" id="{A4F13E0D-00DD-1321-F067-CE002EB0B171}"/>
              </a:ext>
            </a:extLst>
          </p:cNvPr>
          <p:cNvSpPr/>
          <p:nvPr/>
        </p:nvSpPr>
        <p:spPr>
          <a:xfrm rot="5400000">
            <a:off x="5474937" y="2331557"/>
            <a:ext cx="219465" cy="205593"/>
          </a:xfrm>
          <a:prstGeom prst="rtTriangle">
            <a:avLst/>
          </a:prstGeom>
          <a:solidFill>
            <a:srgbClr val="023B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accent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8C9424-C211-B03B-B060-75112269AEED}"/>
              </a:ext>
            </a:extLst>
          </p:cNvPr>
          <p:cNvGrpSpPr/>
          <p:nvPr/>
        </p:nvGrpSpPr>
        <p:grpSpPr>
          <a:xfrm>
            <a:off x="8871856" y="1649328"/>
            <a:ext cx="712303" cy="902619"/>
            <a:chOff x="8730636" y="1944388"/>
            <a:chExt cx="712303" cy="902619"/>
          </a:xfrm>
          <a:solidFill>
            <a:srgbClr val="023B7A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2C812B2-43A3-ED20-E36E-AB5AB8EA3232}"/>
                </a:ext>
              </a:extLst>
            </p:cNvPr>
            <p:cNvSpPr/>
            <p:nvPr/>
          </p:nvSpPr>
          <p:spPr>
            <a:xfrm>
              <a:off x="8730636" y="1944388"/>
              <a:ext cx="712303" cy="6834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sz="3200" b="1">
                <a:solidFill>
                  <a:schemeClr val="bg1"/>
                </a:solidFill>
                <a:highlight>
                  <a:srgbClr val="FFFF00"/>
                </a:highlight>
                <a:latin typeface="Barlow Condensed" pitchFamily="2" charset="77"/>
              </a:endParaRPr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3BA0EC79-CDB7-B698-FACD-380CE81D1324}"/>
                </a:ext>
              </a:extLst>
            </p:cNvPr>
            <p:cNvSpPr/>
            <p:nvPr/>
          </p:nvSpPr>
          <p:spPr>
            <a:xfrm rot="5400000">
              <a:off x="8777646" y="2634478"/>
              <a:ext cx="219465" cy="205593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>
                <a:solidFill>
                  <a:schemeClr val="accent1"/>
                </a:solidFill>
                <a:highlight>
                  <a:srgbClr val="FFFF00"/>
                </a:highlight>
              </a:endParaRPr>
            </a:p>
          </p:txBody>
        </p:sp>
        <p:pic>
          <p:nvPicPr>
            <p:cNvPr id="6" name="Graphic 5" descr="Shield Tick outline">
              <a:extLst>
                <a:ext uri="{FF2B5EF4-FFF2-40B4-BE49-F238E27FC236}">
                  <a16:creationId xmlns:a16="http://schemas.microsoft.com/office/drawing/2014/main" id="{FAAC42C0-5197-056E-A36B-2DDF93CA5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742883" y="1955919"/>
              <a:ext cx="689646" cy="646218"/>
            </a:xfrm>
            <a:prstGeom prst="rect">
              <a:avLst/>
            </a:prstGeom>
          </p:spPr>
        </p:pic>
      </p:grpSp>
      <p:pic>
        <p:nvPicPr>
          <p:cNvPr id="22" name="Graphic 21" descr="Group of men outline">
            <a:extLst>
              <a:ext uri="{FF2B5EF4-FFF2-40B4-BE49-F238E27FC236}">
                <a16:creationId xmlns:a16="http://schemas.microsoft.com/office/drawing/2014/main" id="{12525C07-FF66-F168-F820-7EBD9ECB5E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24685" y="1704344"/>
            <a:ext cx="586454" cy="563856"/>
          </a:xfrm>
          <a:prstGeom prst="rect">
            <a:avLst/>
          </a:prstGeom>
        </p:spPr>
      </p:pic>
      <p:pic>
        <p:nvPicPr>
          <p:cNvPr id="23" name="Graphic 22" descr="Shield Tick outline">
            <a:extLst>
              <a:ext uri="{FF2B5EF4-FFF2-40B4-BE49-F238E27FC236}">
                <a16:creationId xmlns:a16="http://schemas.microsoft.com/office/drawing/2014/main" id="{8425A1FB-B2B3-9A0C-C338-5141F67DB3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10996" y="1671931"/>
            <a:ext cx="629691" cy="59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98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B8BE4-3487-8B27-4F24-A72C448E5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2793D2-2C84-AA00-B2D3-ACCFF9AA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4400" dirty="0"/>
              <a:t>Supporting businesses along the implementation</a:t>
            </a:r>
            <a:endParaRPr lang="en-US" sz="4400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553A8F4-D280-56AF-A1AD-A0B3794D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627" y="2365026"/>
            <a:ext cx="6709817" cy="23602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2000" dirty="0"/>
              <a:t>The Commission plans to develop:</a:t>
            </a:r>
            <a:endParaRPr lang="en-US" sz="2000" dirty="0"/>
          </a:p>
          <a:p>
            <a:r>
              <a:rPr lang="en-GB" sz="2000" b="1" dirty="0"/>
              <a:t>Technical guidance documentation </a:t>
            </a:r>
            <a:r>
              <a:rPr lang="en-GB" sz="2000" dirty="0"/>
              <a:t>for DPP registration and the use of the DPP registry</a:t>
            </a:r>
          </a:p>
          <a:p>
            <a:r>
              <a:rPr lang="en-GB" sz="2000" dirty="0"/>
              <a:t>DPP readiness campaign to support the industry, including </a:t>
            </a:r>
            <a:r>
              <a:rPr lang="en-GB" sz="2000" b="1" dirty="0"/>
              <a:t>webinars and other events</a:t>
            </a:r>
          </a:p>
          <a:p>
            <a:r>
              <a:rPr lang="en-GB" sz="2000" b="1" dirty="0"/>
              <a:t>Open-source tools </a:t>
            </a:r>
            <a:r>
              <a:rPr lang="en-GB" sz="2000" dirty="0"/>
              <a:t>to help companies (incl. SMEs) to create DPPs and validate their DPPs structure</a:t>
            </a:r>
          </a:p>
          <a:p>
            <a:endParaRPr lang="en-GB" i="1" dirty="0">
              <a:solidFill>
                <a:srgbClr val="4D4D4D"/>
              </a:solidFill>
              <a:cs typeface="Arial"/>
            </a:endParaRPr>
          </a:p>
        </p:txBody>
      </p:sp>
      <p:pic>
        <p:nvPicPr>
          <p:cNvPr id="6" name="Graphic 5" descr="Group brainstorm with solid fill">
            <a:extLst>
              <a:ext uri="{FF2B5EF4-FFF2-40B4-BE49-F238E27FC236}">
                <a16:creationId xmlns:a16="http://schemas.microsoft.com/office/drawing/2014/main" id="{64377E20-AF45-4532-01B4-C9E2FA60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702" y="2292611"/>
            <a:ext cx="2575444" cy="257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3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47C6C-636A-31D6-E1F1-AF129FE9F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white cell phone and keyboard&#10;&#10;AI-generated content may be incorrect.">
            <a:extLst>
              <a:ext uri="{FF2B5EF4-FFF2-40B4-BE49-F238E27FC236}">
                <a16:creationId xmlns:a16="http://schemas.microsoft.com/office/drawing/2014/main" id="{875014F0-6E1F-D3A1-2EBF-362EC20AF93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1" b="28911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439ABC-972F-021B-EB11-742FABAAB19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AF8CC2-48A3-531D-ACC8-5F9ACBDCA8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3942196"/>
            <a:ext cx="12192000" cy="18694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0" i="1" dirty="0">
                <a:solidFill>
                  <a:schemeClr val="tx1"/>
                </a:solidFill>
              </a:rPr>
              <a:t>Linkages with the European Product Act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828155-0475-8DBB-D7E8-D5DB19C2E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58522">
            <a:off x="4229837" y="452930"/>
            <a:ext cx="1715733" cy="4504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BDFAC2-8138-DEDA-44AE-2F8EBAA45892}"/>
              </a:ext>
            </a:extLst>
          </p:cNvPr>
          <p:cNvSpPr/>
          <p:nvPr/>
        </p:nvSpPr>
        <p:spPr>
          <a:xfrm rot="18511511">
            <a:off x="5175288" y="1605795"/>
            <a:ext cx="3600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 Square Sans Pro" panose="020B0506040000020004"/>
              </a:rPr>
              <a:t>Digital Product Passport</a:t>
            </a:r>
          </a:p>
        </p:txBody>
      </p:sp>
      <p:pic>
        <p:nvPicPr>
          <p:cNvPr id="2" name="Graphic 1" descr="Globe">
            <a:extLst>
              <a:ext uri="{FF2B5EF4-FFF2-40B4-BE49-F238E27FC236}">
                <a16:creationId xmlns:a16="http://schemas.microsoft.com/office/drawing/2014/main" id="{51BA7BFE-2E78-D64C-525C-852316679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3064" y="836791"/>
            <a:ext cx="98587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5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61CBCB-CD52-13ED-9097-B31F73C01B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68" r="2" b="16308"/>
          <a:stretch/>
        </p:blipFill>
        <p:spPr>
          <a:xfrm>
            <a:off x="1123979" y="1825624"/>
            <a:ext cx="3529521" cy="3906435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0C76FF-92F6-85A7-0DD5-072AC9586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4653" y="1825624"/>
            <a:ext cx="7067970" cy="390643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b="1" dirty="0"/>
              <a:t>Policy state of play </a:t>
            </a:r>
          </a:p>
          <a:p>
            <a:pPr marL="457200" indent="-45720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b="1" dirty="0"/>
              <a:t>Legal framework</a:t>
            </a:r>
          </a:p>
          <a:p>
            <a:pPr marL="457200" indent="-45720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b="1" dirty="0"/>
              <a:t>Standardisation</a:t>
            </a:r>
          </a:p>
          <a:p>
            <a:pPr marL="457200" indent="-45720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b="1" dirty="0"/>
              <a:t>IT system of the DPP</a:t>
            </a:r>
          </a:p>
          <a:p>
            <a:pPr marL="457200" indent="-45720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b="1" dirty="0"/>
              <a:t>Objectives and expected benefits</a:t>
            </a:r>
          </a:p>
          <a:p>
            <a:pPr marL="457200" indent="-45720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b="1" dirty="0"/>
              <a:t>Linkages with the European Product Act</a:t>
            </a:r>
          </a:p>
          <a:p>
            <a:pPr marL="457200" indent="-45720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b="1" dirty="0"/>
              <a:t>Timeline and next steps</a:t>
            </a:r>
          </a:p>
          <a:p>
            <a:pPr marL="457200" indent="-45720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b="1" dirty="0"/>
              <a:t>Q&amp;A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0D023C-76A8-E054-DA11-B94C3FCD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ctr">
            <a:normAutofit/>
          </a:bodyPr>
          <a:lstStyle/>
          <a:p>
            <a:r>
              <a:rPr lang="en-US"/>
              <a:t>Today’s Agenda</a:t>
            </a:r>
          </a:p>
        </p:txBody>
      </p:sp>
    </p:spTree>
    <p:extLst>
      <p:ext uri="{BB962C8B-B14F-4D97-AF65-F5344CB8AC3E}">
        <p14:creationId xmlns:p14="http://schemas.microsoft.com/office/powerpoint/2010/main" val="3344945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11861-73E1-805B-C1D4-A2436FC37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DF96572F-4AAD-1BB9-0583-5E6BCBCA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ctr"/>
          <a:lstStyle/>
          <a:p>
            <a:r>
              <a:rPr lang="en-US" sz="4400" dirty="0">
                <a:cs typeface="Arial"/>
              </a:rPr>
              <a:t>European Product Act (EPA)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B3E3CE-4597-8D47-8DC4-B3ED80C2750F}"/>
              </a:ext>
            </a:extLst>
          </p:cNvPr>
          <p:cNvSpPr/>
          <p:nvPr/>
        </p:nvSpPr>
        <p:spPr>
          <a:xfrm>
            <a:off x="5080253" y="1526803"/>
            <a:ext cx="6273546" cy="435983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lvl="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EPA is envisaged as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legislative package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bringing together three closely linked pillars: </a:t>
            </a:r>
          </a:p>
          <a:p>
            <a:pPr lvl="0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New Legislative Framework (NLF):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Modernises EU product legislation governing market access, CE marking and conformity assessment to reflect digitalisation and the circular economy, including clearer rules for refurbished products.</a:t>
            </a:r>
          </a:p>
          <a:p>
            <a:pPr fontAlgn="t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Market Surveillance: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Reinforces enforcement of EU product rules by national authorities and customs, improving coordination and effectiveness against unsafe and non‑compliant products, including those sold online or imported.</a:t>
            </a:r>
          </a:p>
          <a:p>
            <a:pPr fontAlgn="t"/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Standardisation: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Updates the EU standardisation framework to ensure timely and coherent harmonised standards underpinning CE marking, conformity assessment and regulatory compliance across the single market.</a:t>
            </a:r>
          </a:p>
        </p:txBody>
      </p:sp>
      <p:pic>
        <p:nvPicPr>
          <p:cNvPr id="6" name="Graphic 5" descr="Scales of justice with solid fill">
            <a:extLst>
              <a:ext uri="{FF2B5EF4-FFF2-40B4-BE49-F238E27FC236}">
                <a16:creationId xmlns:a16="http://schemas.microsoft.com/office/drawing/2014/main" id="{132F52EB-F77B-02D9-B8C5-C2514A0AF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573" y="1990167"/>
            <a:ext cx="3146612" cy="31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25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66BB-5024-8150-6148-3EA8BF8FF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7CC1-C3AE-C77E-2FAD-052BD6B90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DPP as part of EPA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7B3B37-7B0B-F80C-34BD-DC91D431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436" y="1825625"/>
            <a:ext cx="751436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400" b="1" dirty="0">
                <a:cs typeface="Segoe UI"/>
              </a:rPr>
              <a:t>Introducing horizontal DPP legal framework</a:t>
            </a:r>
            <a:r>
              <a:rPr lang="en-GB" sz="2400" dirty="0">
                <a:cs typeface="Segoe UI"/>
              </a:rPr>
              <a:t> as part of the </a:t>
            </a:r>
            <a:r>
              <a:rPr lang="en-GB" sz="2400" b="1" dirty="0">
                <a:cs typeface="Segoe UI"/>
              </a:rPr>
              <a:t>EU Product Act</a:t>
            </a:r>
            <a:r>
              <a:rPr lang="en-GB" sz="2400" dirty="0">
                <a:cs typeface="Segoe UI"/>
              </a:rPr>
              <a:t> (EPA).</a:t>
            </a:r>
            <a:r>
              <a:rPr lang="en-US" sz="2400" dirty="0">
                <a:cs typeface="Segoe UI"/>
              </a:rPr>
              <a:t>​ This </a:t>
            </a:r>
            <a:r>
              <a:rPr lang="et-EE" sz="2400" dirty="0">
                <a:cs typeface="Segoe UI"/>
              </a:rPr>
              <a:t>means </a:t>
            </a:r>
            <a:r>
              <a:rPr lang="en-US" sz="2400" dirty="0">
                <a:cs typeface="Segoe UI"/>
              </a:rPr>
              <a:t>harmonizing and clarifying the core DPP elements, including: ​</a:t>
            </a:r>
          </a:p>
          <a:p>
            <a:pPr marL="342900" indent="-342900"/>
            <a:r>
              <a:rPr lang="en-US" sz="2000" b="1" dirty="0">
                <a:cs typeface="Arial"/>
              </a:rPr>
              <a:t>Decrease</a:t>
            </a:r>
            <a:r>
              <a:rPr lang="et-EE" sz="2000" b="1" dirty="0">
                <a:cs typeface="Arial"/>
              </a:rPr>
              <a:t>d</a:t>
            </a:r>
            <a:r>
              <a:rPr lang="en-US" sz="2000" b="1" dirty="0">
                <a:cs typeface="Arial"/>
              </a:rPr>
              <a:t> legal complexity</a:t>
            </a:r>
            <a:endParaRPr lang="en-US" sz="2000" dirty="0">
              <a:cs typeface="Arial"/>
            </a:endParaRPr>
          </a:p>
          <a:p>
            <a:pPr marL="342900" indent="-342900"/>
            <a:r>
              <a:rPr lang="en-US" sz="2000" b="1" dirty="0" err="1">
                <a:cs typeface="Arial"/>
              </a:rPr>
              <a:t>Simplif</a:t>
            </a:r>
            <a:r>
              <a:rPr lang="et-EE" sz="2000" b="1" dirty="0">
                <a:cs typeface="Arial"/>
              </a:rPr>
              <a:t>ied</a:t>
            </a:r>
            <a:r>
              <a:rPr lang="en-US" sz="2000" b="1" dirty="0">
                <a:cs typeface="Arial"/>
              </a:rPr>
              <a:t> compliance rules</a:t>
            </a:r>
            <a:r>
              <a:rPr lang="en-US" sz="2000" dirty="0">
                <a:cs typeface="Arial"/>
              </a:rPr>
              <a:t> for economic operator</a:t>
            </a:r>
            <a:r>
              <a:rPr lang="et-EE" sz="2000" dirty="0">
                <a:cs typeface="Arial"/>
              </a:rPr>
              <a:t>s</a:t>
            </a:r>
            <a:endParaRPr lang="en-US" sz="2000" dirty="0">
              <a:cs typeface="Arial"/>
            </a:endParaRPr>
          </a:p>
          <a:p>
            <a:pPr marL="342900" indent="-342900"/>
            <a:r>
              <a:rPr lang="en-GB" sz="2000" dirty="0">
                <a:cs typeface="Arial"/>
              </a:rPr>
              <a:t>B</a:t>
            </a:r>
            <a:r>
              <a:rPr lang="en-US" sz="2000" dirty="0">
                <a:cs typeface="Arial"/>
              </a:rPr>
              <a:t>ring</a:t>
            </a:r>
            <a:r>
              <a:rPr lang="et-EE" sz="2000" dirty="0">
                <a:cs typeface="Arial"/>
              </a:rPr>
              <a:t>ing</a:t>
            </a:r>
            <a:r>
              <a:rPr lang="en-US" sz="2000" dirty="0">
                <a:cs typeface="Arial"/>
              </a:rPr>
              <a:t> </a:t>
            </a:r>
            <a:r>
              <a:rPr lang="en-US" sz="2000" b="1" dirty="0">
                <a:cs typeface="Arial"/>
              </a:rPr>
              <a:t>cost-savings </a:t>
            </a:r>
            <a:r>
              <a:rPr lang="en-US" sz="2000" dirty="0">
                <a:cs typeface="Arial"/>
              </a:rPr>
              <a:t>for manufacturers and public authorities</a:t>
            </a:r>
          </a:p>
          <a:p>
            <a:pPr marL="342900" indent="-342900"/>
            <a:r>
              <a:rPr lang="en-GB" sz="2000" dirty="0">
                <a:cs typeface="Arial"/>
              </a:rPr>
              <a:t>Consolidate</a:t>
            </a:r>
            <a:r>
              <a:rPr lang="et-EE" sz="2000" dirty="0">
                <a:cs typeface="Arial"/>
              </a:rPr>
              <a:t>d</a:t>
            </a:r>
            <a:r>
              <a:rPr lang="en-GB" sz="2000" dirty="0">
                <a:cs typeface="Arial"/>
              </a:rPr>
              <a:t> data requirements </a:t>
            </a:r>
            <a:r>
              <a:rPr lang="et-EE" sz="2000" dirty="0">
                <a:cs typeface="Arial"/>
              </a:rPr>
              <a:t>through </a:t>
            </a:r>
            <a:r>
              <a:rPr lang="en-GB" sz="2000" b="1" dirty="0">
                <a:cs typeface="Arial"/>
              </a:rPr>
              <a:t>single reporting standard </a:t>
            </a:r>
            <a:r>
              <a:rPr lang="en-GB" sz="2000" dirty="0">
                <a:cs typeface="Arial"/>
              </a:rPr>
              <a:t>for SMEs across sectors</a:t>
            </a:r>
            <a:endParaRPr lang="en-US" sz="2000" dirty="0">
              <a:cs typeface="Arial"/>
            </a:endParaRPr>
          </a:p>
          <a:p>
            <a:pPr marL="342900" indent="-342900"/>
            <a:r>
              <a:rPr lang="en-GB" sz="2000" dirty="0">
                <a:cs typeface="Arial"/>
              </a:rPr>
              <a:t>E</a:t>
            </a:r>
            <a:r>
              <a:rPr lang="en-US" sz="2000" dirty="0" err="1">
                <a:cs typeface="Arial"/>
              </a:rPr>
              <a:t>nsur</a:t>
            </a:r>
            <a:r>
              <a:rPr lang="et-EE" sz="2000" dirty="0">
                <a:cs typeface="Arial"/>
              </a:rPr>
              <a:t>ing</a:t>
            </a:r>
            <a:r>
              <a:rPr lang="en-US" sz="2000" dirty="0">
                <a:cs typeface="Arial"/>
              </a:rPr>
              <a:t> a </a:t>
            </a:r>
            <a:r>
              <a:rPr lang="en-US" sz="2000" b="1" dirty="0">
                <a:cs typeface="Arial"/>
              </a:rPr>
              <a:t>smooth implementation </a:t>
            </a:r>
            <a:r>
              <a:rPr lang="en-US" sz="2000" dirty="0">
                <a:cs typeface="Arial"/>
              </a:rPr>
              <a:t>of the DPP</a:t>
            </a:r>
            <a:endParaRPr lang="et-EE" sz="2000" dirty="0">
              <a:cs typeface="Arial"/>
            </a:endParaRPr>
          </a:p>
          <a:p>
            <a:pPr marL="342900" indent="-342900"/>
            <a:r>
              <a:rPr lang="en-US" sz="2000" b="1" dirty="0">
                <a:cs typeface="Arial"/>
              </a:rPr>
              <a:t>Future proof</a:t>
            </a:r>
            <a:r>
              <a:rPr lang="et-EE" sz="2000" b="1" dirty="0">
                <a:cs typeface="Arial"/>
              </a:rPr>
              <a:t>ing</a:t>
            </a:r>
            <a:r>
              <a:rPr lang="en-US" sz="2000" b="1" dirty="0">
                <a:cs typeface="Arial"/>
              </a:rPr>
              <a:t> the DPP framework</a:t>
            </a:r>
            <a:endParaRPr lang="en-US" sz="2000" dirty="0">
              <a:cs typeface="Arial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3D019-743A-F99F-BD29-96517F418E14}"/>
              </a:ext>
            </a:extLst>
          </p:cNvPr>
          <p:cNvSpPr txBox="1"/>
          <p:nvPr/>
        </p:nvSpPr>
        <p:spPr>
          <a:xfrm>
            <a:off x="8496781" y="1771376"/>
            <a:ext cx="3002713" cy="31136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0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endParaRPr lang="et-EE" sz="2000" dirty="0">
              <a:solidFill>
                <a:srgbClr val="FFC000"/>
              </a:solidFill>
              <a:ea typeface="+mn-lt"/>
              <a:cs typeface="+mn-lt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chemeClr val="accent5"/>
                </a:solidFill>
                <a:latin typeface="+mj-lt"/>
                <a:cs typeface="Arial"/>
              </a:rPr>
              <a:t>The introduction of these horizontal rules would not </a:t>
            </a:r>
            <a:r>
              <a:rPr lang="en-US" b="1" dirty="0">
                <a:solidFill>
                  <a:schemeClr val="accent5"/>
                </a:solidFill>
                <a:latin typeface="+mj-lt"/>
                <a:cs typeface="Arial"/>
              </a:rPr>
              <a:t>negatively impact the rollout of the DPP</a:t>
            </a:r>
            <a:r>
              <a:rPr lang="en-US" dirty="0">
                <a:solidFill>
                  <a:schemeClr val="accent5"/>
                </a:solidFill>
                <a:latin typeface="+mj-lt"/>
                <a:cs typeface="Arial"/>
              </a:rPr>
              <a:t>. </a:t>
            </a:r>
          </a:p>
          <a:p>
            <a:endParaRPr lang="en-US" b="1" dirty="0">
              <a:solidFill>
                <a:srgbClr val="000000"/>
              </a:solidFill>
              <a:cs typeface="Arial"/>
            </a:endParaRPr>
          </a:p>
          <a:p>
            <a:endParaRPr lang="en-US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8662548F-6BFA-B617-36FC-05F5C332DBD0}"/>
              </a:ext>
            </a:extLst>
          </p:cNvPr>
          <p:cNvSpPr>
            <a:spLocks/>
          </p:cNvSpPr>
          <p:nvPr/>
        </p:nvSpPr>
        <p:spPr bwMode="auto">
          <a:xfrm>
            <a:off x="8353958" y="2229204"/>
            <a:ext cx="3336439" cy="2710094"/>
          </a:xfrm>
          <a:custGeom>
            <a:avLst/>
            <a:gdLst/>
            <a:ahLst/>
            <a:cxnLst/>
            <a:rect l="0" t="0" r="r" b="b"/>
            <a:pathLst>
              <a:path w="20465" h="20465">
                <a:moveTo>
                  <a:pt x="18764" y="6107"/>
                </a:moveTo>
                <a:cubicBezTo>
                  <a:pt x="21033" y="8376"/>
                  <a:pt x="21033" y="12090"/>
                  <a:pt x="18764" y="14359"/>
                </a:cubicBezTo>
                <a:lnTo>
                  <a:pt x="14359" y="18764"/>
                </a:lnTo>
                <a:cubicBezTo>
                  <a:pt x="12090" y="21033"/>
                  <a:pt x="8376" y="21033"/>
                  <a:pt x="6107" y="18764"/>
                </a:cubicBezTo>
                <a:lnTo>
                  <a:pt x="1702" y="14359"/>
                </a:lnTo>
                <a:cubicBezTo>
                  <a:pt x="-567" y="12090"/>
                  <a:pt x="-567" y="8376"/>
                  <a:pt x="1702" y="6107"/>
                </a:cubicBezTo>
                <a:lnTo>
                  <a:pt x="6107" y="1702"/>
                </a:lnTo>
                <a:cubicBezTo>
                  <a:pt x="8376" y="-567"/>
                  <a:pt x="12090" y="-567"/>
                  <a:pt x="14359" y="1702"/>
                </a:cubicBezTo>
                <a:lnTo>
                  <a:pt x="18764" y="6107"/>
                </a:lnTo>
                <a:close/>
                <a:moveTo>
                  <a:pt x="18764" y="6107"/>
                </a:moveTo>
              </a:path>
            </a:pathLst>
          </a:custGeom>
          <a:noFill/>
          <a:ln w="25400">
            <a:solidFill>
              <a:schemeClr val="accent5"/>
            </a:solidFill>
          </a:ln>
        </p:spPr>
        <p:txBody>
          <a:bodyPr lIns="0" tIns="0" rIns="0" bIns="0"/>
          <a:lstStyle/>
          <a:p>
            <a:endParaRPr lang="en-US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745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C4BC3-AED9-29F3-667A-EBC3B3F85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white cell phone and keyboard&#10;&#10;AI-generated content may be incorrect.">
            <a:extLst>
              <a:ext uri="{FF2B5EF4-FFF2-40B4-BE49-F238E27FC236}">
                <a16:creationId xmlns:a16="http://schemas.microsoft.com/office/drawing/2014/main" id="{BDDFCC29-5040-D867-6BE3-0A3E37CE470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1" b="28911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031A10-E4CA-4C63-488D-57F97C835B3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D90A45-24D7-358C-488E-8C591606E1B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3942196"/>
            <a:ext cx="12192000" cy="18694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0" i="1" dirty="0">
                <a:solidFill>
                  <a:schemeClr val="tx1"/>
                </a:solidFill>
              </a:rPr>
              <a:t>Timeline and next steps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ABA80C-CD63-1757-D0CB-75951EC07F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58522">
            <a:off x="4229837" y="452930"/>
            <a:ext cx="1715733" cy="4504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A1C0F50-D2B1-DB30-8B16-55594FBA7D24}"/>
              </a:ext>
            </a:extLst>
          </p:cNvPr>
          <p:cNvSpPr/>
          <p:nvPr/>
        </p:nvSpPr>
        <p:spPr>
          <a:xfrm rot="18511511">
            <a:off x="5175288" y="1605795"/>
            <a:ext cx="3600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 Square Sans Pro" panose="020B0506040000020004"/>
              </a:rPr>
              <a:t>Digital Product Passport</a:t>
            </a:r>
          </a:p>
        </p:txBody>
      </p:sp>
      <p:pic>
        <p:nvPicPr>
          <p:cNvPr id="2" name="Graphic 1" descr="Globe">
            <a:extLst>
              <a:ext uri="{FF2B5EF4-FFF2-40B4-BE49-F238E27FC236}">
                <a16:creationId xmlns:a16="http://schemas.microsoft.com/office/drawing/2014/main" id="{887C0247-1C70-1271-24F3-23DF335BE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3064" y="836791"/>
            <a:ext cx="98587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41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4642-F6CD-48D7-CE44-870B2905E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9FEE57B-98C0-9FFC-B097-49F7BA4D5384}"/>
              </a:ext>
            </a:extLst>
          </p:cNvPr>
          <p:cNvGrpSpPr/>
          <p:nvPr/>
        </p:nvGrpSpPr>
        <p:grpSpPr>
          <a:xfrm>
            <a:off x="970722" y="1759749"/>
            <a:ext cx="10515599" cy="4864094"/>
            <a:chOff x="970722" y="1450463"/>
            <a:chExt cx="10515599" cy="486409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D68D533-D71D-14C0-E36B-99A7D146E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970722" y="1551949"/>
              <a:ext cx="10515599" cy="3180522"/>
              <a:chOff x="970722" y="2464904"/>
              <a:chExt cx="7667622" cy="2319130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71C3145A-CF3C-C1A1-0560-90F022EFDDF5}"/>
                  </a:ext>
                </a:extLst>
              </p:cNvPr>
              <p:cNvCxnSpPr>
                <a:cxnSpLocks/>
                <a:endCxn id="59" idx="0"/>
              </p:cNvCxnSpPr>
              <p:nvPr/>
            </p:nvCxnSpPr>
            <p:spPr>
              <a:xfrm>
                <a:off x="970722" y="2464904"/>
                <a:ext cx="7087839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83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4A5314F-CBB0-8A00-037D-87A784C50C08}"/>
                  </a:ext>
                </a:extLst>
              </p:cNvPr>
              <p:cNvGrpSpPr/>
              <p:nvPr/>
            </p:nvGrpSpPr>
            <p:grpSpPr>
              <a:xfrm>
                <a:off x="7478778" y="2464904"/>
                <a:ext cx="1159566" cy="1159565"/>
                <a:chOff x="7478778" y="2464904"/>
                <a:chExt cx="1159566" cy="1159565"/>
              </a:xfrm>
            </p:grpSpPr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id="{C015F394-9028-C6CA-657A-5FD01AAB9755}"/>
                    </a:ext>
                  </a:extLst>
                </p:cNvPr>
                <p:cNvSpPr/>
                <p:nvPr/>
              </p:nvSpPr>
              <p:spPr>
                <a:xfrm>
                  <a:off x="7478779" y="2464904"/>
                  <a:ext cx="1159565" cy="1159565"/>
                </a:xfrm>
                <a:prstGeom prst="arc">
                  <a:avLst/>
                </a:prstGeom>
                <a:noFill/>
                <a:ln w="76200" cap="flat" cmpd="sng" algn="ctr">
                  <a:solidFill>
                    <a:srgbClr val="00008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Arc 59">
                  <a:extLst>
                    <a:ext uri="{FF2B5EF4-FFF2-40B4-BE49-F238E27FC236}">
                      <a16:creationId xmlns:a16="http://schemas.microsoft.com/office/drawing/2014/main" id="{35DA3007-7CCB-C9E8-9150-520D9A2ABF06}"/>
                    </a:ext>
                  </a:extLst>
                </p:cNvPr>
                <p:cNvSpPr/>
                <p:nvPr/>
              </p:nvSpPr>
              <p:spPr>
                <a:xfrm flipV="1">
                  <a:off x="7478778" y="2464904"/>
                  <a:ext cx="1159565" cy="1159565"/>
                </a:xfrm>
                <a:prstGeom prst="arc">
                  <a:avLst/>
                </a:prstGeom>
                <a:noFill/>
                <a:ln w="76200" cap="flat" cmpd="sng" algn="ctr">
                  <a:solidFill>
                    <a:srgbClr val="000083"/>
                  </a:solidFill>
                  <a:prstDash val="solid"/>
                  <a:miter lim="800000"/>
                  <a:headEnd type="triangle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9BB20139-0517-FB76-F7AA-C1AE8E0C6F80}"/>
                  </a:ext>
                </a:extLst>
              </p:cNvPr>
              <p:cNvCxnSpPr/>
              <p:nvPr/>
            </p:nvCxnSpPr>
            <p:spPr>
              <a:xfrm>
                <a:off x="1439942" y="3624469"/>
                <a:ext cx="6743304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83"/>
                </a:solidFill>
                <a:prstDash val="solid"/>
                <a:miter lim="800000"/>
                <a:headEnd type="triangle"/>
              </a:ln>
              <a:effectLst/>
            </p:spPr>
          </p:cxn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C968F22-6A63-FB96-35FB-E3080FD651A3}"/>
                  </a:ext>
                </a:extLst>
              </p:cNvPr>
              <p:cNvGrpSpPr/>
              <p:nvPr/>
            </p:nvGrpSpPr>
            <p:grpSpPr>
              <a:xfrm flipH="1">
                <a:off x="970722" y="3624469"/>
                <a:ext cx="1159566" cy="1159565"/>
                <a:chOff x="9949068" y="2464904"/>
                <a:chExt cx="1159566" cy="1159565"/>
              </a:xfrm>
            </p:grpSpPr>
            <p:sp>
              <p:nvSpPr>
                <p:cNvPr id="57" name="Arc 56">
                  <a:extLst>
                    <a:ext uri="{FF2B5EF4-FFF2-40B4-BE49-F238E27FC236}">
                      <a16:creationId xmlns:a16="http://schemas.microsoft.com/office/drawing/2014/main" id="{7469EAE8-3107-825E-2A8C-8790A406FBA4}"/>
                    </a:ext>
                  </a:extLst>
                </p:cNvPr>
                <p:cNvSpPr/>
                <p:nvPr/>
              </p:nvSpPr>
              <p:spPr>
                <a:xfrm>
                  <a:off x="9949069" y="2464904"/>
                  <a:ext cx="1159565" cy="1159565"/>
                </a:xfrm>
                <a:prstGeom prst="arc">
                  <a:avLst/>
                </a:prstGeom>
                <a:noFill/>
                <a:ln w="76200" cap="flat" cmpd="sng" algn="ctr">
                  <a:solidFill>
                    <a:srgbClr val="00008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Arc 57">
                  <a:extLst>
                    <a:ext uri="{FF2B5EF4-FFF2-40B4-BE49-F238E27FC236}">
                      <a16:creationId xmlns:a16="http://schemas.microsoft.com/office/drawing/2014/main" id="{6A40A72E-06EC-5A40-8EC3-8093F120B8E4}"/>
                    </a:ext>
                  </a:extLst>
                </p:cNvPr>
                <p:cNvSpPr/>
                <p:nvPr/>
              </p:nvSpPr>
              <p:spPr>
                <a:xfrm flipV="1">
                  <a:off x="9949068" y="2464904"/>
                  <a:ext cx="1159565" cy="1159565"/>
                </a:xfrm>
                <a:prstGeom prst="arc">
                  <a:avLst/>
                </a:prstGeom>
                <a:noFill/>
                <a:ln w="76200" cap="flat" cmpd="sng" algn="ctr">
                  <a:solidFill>
                    <a:srgbClr val="00008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DFEE28B-8E1D-BCEE-DFC8-97CD1E908C69}"/>
                  </a:ext>
                </a:extLst>
              </p:cNvPr>
              <p:cNvCxnSpPr/>
              <p:nvPr/>
            </p:nvCxnSpPr>
            <p:spPr>
              <a:xfrm>
                <a:off x="1550503" y="4784034"/>
                <a:ext cx="5279112" cy="0"/>
              </a:xfrm>
              <a:prstGeom prst="line">
                <a:avLst/>
              </a:prstGeom>
              <a:noFill/>
              <a:ln w="76200" cap="flat" cmpd="sng" algn="ctr">
                <a:solidFill>
                  <a:srgbClr val="000083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70C36DA-821C-38D9-47F3-09B05D66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56898" y="1450466"/>
              <a:ext cx="199103" cy="199103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DD0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B1BA550-F615-500C-791E-B1269C652F1C}"/>
                </a:ext>
              </a:extLst>
            </p:cNvPr>
            <p:cNvSpPr txBox="1"/>
            <p:nvPr/>
          </p:nvSpPr>
          <p:spPr>
            <a:xfrm>
              <a:off x="1962078" y="1809704"/>
              <a:ext cx="1775177" cy="98488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algn="ctr"/>
              <a:r>
                <a:rPr lang="en-IE" sz="1400" b="1" dirty="0">
                  <a:solidFill>
                    <a:srgbClr val="DD0C86"/>
                  </a:solidFill>
                  <a:latin typeface="Arial"/>
                  <a:cs typeface="Arial"/>
                </a:rPr>
                <a:t>June 2026 </a:t>
              </a:r>
            </a:p>
            <a:p>
              <a:pPr algn="ctr"/>
              <a:r>
                <a:rPr lang="en-IE" sz="1100" dirty="0">
                  <a:solidFill>
                    <a:prstClr val="black"/>
                  </a:solidFill>
                  <a:latin typeface="Arial"/>
                </a:rPr>
                <a:t>Implementing Act DPP Registry;</a:t>
              </a:r>
              <a:endParaRPr lang="en-IE" sz="11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/>
              <a:r>
                <a:rPr lang="en-IE" sz="1100" dirty="0">
                  <a:solidFill>
                    <a:prstClr val="black"/>
                  </a:solidFill>
                  <a:latin typeface="Arial"/>
                </a:rPr>
                <a:t>Implementing Decision</a:t>
              </a:r>
              <a:endParaRPr lang="en-IE" sz="11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/>
              <a:r>
                <a:rPr lang="en-IE" sz="1100" dirty="0">
                  <a:solidFill>
                    <a:prstClr val="black"/>
                  </a:solidFill>
                  <a:latin typeface="Arial"/>
                  <a:cs typeface="Arial"/>
                </a:rPr>
                <a:t>DPP Standards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2206C92-C8A9-6908-74FD-79319309A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21973" y="1450465"/>
              <a:ext cx="199103" cy="199103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DD0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9763712-E116-84EF-B8A1-CA13E85D4965}"/>
                </a:ext>
              </a:extLst>
            </p:cNvPr>
            <p:cNvSpPr txBox="1"/>
            <p:nvPr/>
          </p:nvSpPr>
          <p:spPr>
            <a:xfrm>
              <a:off x="4083372" y="1807574"/>
              <a:ext cx="1423040" cy="81560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algn="ctr"/>
              <a:r>
                <a:rPr lang="en-IE" sz="1400" b="1" dirty="0">
                  <a:solidFill>
                    <a:srgbClr val="DD0C86"/>
                  </a:solidFill>
                  <a:latin typeface="Arial"/>
                </a:rPr>
                <a:t>July 2026</a:t>
              </a:r>
              <a:endParaRPr lang="en-US" sz="1600" dirty="0">
                <a:solidFill>
                  <a:prstClr val="black"/>
                </a:solidFill>
                <a:latin typeface="Arial"/>
                <a:cs typeface="Arial"/>
              </a:endParaRPr>
            </a:p>
            <a:p>
              <a:pPr algn="ctr"/>
              <a:r>
                <a:rPr lang="en-IE" sz="1100" dirty="0">
                  <a:solidFill>
                    <a:prstClr val="black"/>
                  </a:solidFill>
                  <a:latin typeface="Arial"/>
                  <a:cs typeface="Arial"/>
                </a:rPr>
                <a:t>DPP Registry becomes operational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42C754C-E371-7FCF-E3D0-BCB3D259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87048" y="1450464"/>
              <a:ext cx="199103" cy="199103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DD0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E7C9AA7-5201-B4A4-8650-176FDADBB855}"/>
                </a:ext>
              </a:extLst>
            </p:cNvPr>
            <p:cNvSpPr txBox="1"/>
            <p:nvPr/>
          </p:nvSpPr>
          <p:spPr>
            <a:xfrm>
              <a:off x="6431405" y="1807238"/>
              <a:ext cx="1423040" cy="98488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algn="ctr"/>
              <a:r>
                <a:rPr lang="en-IE" sz="1400" b="1" dirty="0">
                  <a:solidFill>
                    <a:srgbClr val="DD0C86"/>
                  </a:solidFill>
                  <a:latin typeface="Arial"/>
                  <a:cs typeface="Arial"/>
                </a:rPr>
                <a:t>Q3 2026</a:t>
              </a:r>
            </a:p>
            <a:p>
              <a:pPr algn="ctr"/>
              <a:r>
                <a:rPr lang="en-IE" sz="1100" dirty="0">
                  <a:solidFill>
                    <a:prstClr val="black"/>
                  </a:solidFill>
                  <a:latin typeface="Arial"/>
                  <a:cs typeface="Arial"/>
                </a:rPr>
                <a:t>European Product Act and Circular Economy Act – EC proposal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03F2502-003F-A8B8-58CB-8B41A555F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218491" y="1450463"/>
              <a:ext cx="199103" cy="199103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DD0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8DFCB16-8611-E2C5-A8B5-DA091ACEA6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36249" y="3061369"/>
              <a:ext cx="199103" cy="199103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DD0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84CBEB3-DBB1-49CF-2F8A-89256B46FE1F}"/>
                </a:ext>
              </a:extLst>
            </p:cNvPr>
            <p:cNvSpPr txBox="1"/>
            <p:nvPr/>
          </p:nvSpPr>
          <p:spPr>
            <a:xfrm>
              <a:off x="1695233" y="3424516"/>
              <a:ext cx="1968637" cy="98488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algn="ctr">
                <a:defRPr/>
              </a:pPr>
              <a:r>
                <a:rPr lang="en-IE" sz="1400" b="1" dirty="0">
                  <a:solidFill>
                    <a:srgbClr val="DD0C86"/>
                  </a:solidFill>
                  <a:latin typeface="Arial"/>
                </a:rPr>
                <a:t>Q3 - Q4 2027</a:t>
              </a:r>
              <a:endParaRPr lang="en-IE" sz="1400" dirty="0">
                <a:solidFill>
                  <a:srgbClr val="DD0C86"/>
                </a:solidFill>
                <a:latin typeface="Arial"/>
              </a:endParaRPr>
            </a:p>
            <a:p>
              <a:pPr algn="ctr">
                <a:defRPr/>
              </a:pPr>
              <a:r>
                <a:rPr lang="en-IE" sz="1100" dirty="0">
                  <a:solidFill>
                    <a:srgbClr val="000000"/>
                  </a:solidFill>
                  <a:latin typeface="Arial"/>
                </a:rPr>
                <a:t>Adoption of ESPR Delegated Act on </a:t>
              </a:r>
              <a:r>
                <a:rPr lang="en-GB" sz="1100" dirty="0">
                  <a:solidFill>
                    <a:srgbClr val="000000"/>
                  </a:solidFill>
                  <a:latin typeface="Arial"/>
                </a:rPr>
                <a:t>Textiles, Aluminium and T</a:t>
              </a:r>
              <a:r>
                <a:rPr lang="en-GB" sz="1100" dirty="0" err="1">
                  <a:solidFill>
                    <a:srgbClr val="000000"/>
                  </a:solidFill>
                  <a:latin typeface="Arial"/>
                </a:rPr>
                <a:t>yres</a:t>
              </a:r>
              <a:endParaRPr lang="en-GB" sz="11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9C02DB0-BAD0-08BB-7845-24E7D8975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19111" y="3061369"/>
              <a:ext cx="199103" cy="199103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DD0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7033A49-4AAA-CAE9-FE2F-37C3E058B801}"/>
                </a:ext>
              </a:extLst>
            </p:cNvPr>
            <p:cNvSpPr txBox="1"/>
            <p:nvPr/>
          </p:nvSpPr>
          <p:spPr>
            <a:xfrm>
              <a:off x="6888358" y="3424516"/>
              <a:ext cx="1461382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algn="ctr"/>
              <a:r>
                <a:rPr lang="en-IE" sz="1400" b="1" dirty="0">
                  <a:solidFill>
                    <a:srgbClr val="DD0C86"/>
                  </a:solidFill>
                  <a:latin typeface="Arial"/>
                </a:rPr>
                <a:t>February 2027</a:t>
              </a:r>
              <a:endParaRPr lang="en-IE" sz="1400" dirty="0">
                <a:solidFill>
                  <a:srgbClr val="DD0C86"/>
                </a:solidFill>
                <a:latin typeface="Arial"/>
              </a:endParaRPr>
            </a:p>
            <a:p>
              <a:pPr algn="ctr"/>
              <a:r>
                <a:rPr lang="en-IE" sz="1100" dirty="0">
                  <a:solidFill>
                    <a:srgbClr val="000000"/>
                  </a:solidFill>
                  <a:latin typeface="Arial"/>
                </a:rPr>
                <a:t>DPP becomes mandatory for Batteries</a:t>
              </a:r>
              <a:endParaRPr lang="en-IE" sz="1600" dirty="0">
                <a:solidFill>
                  <a:prstClr val="black"/>
                </a:solidFill>
                <a:latin typeface="Arial"/>
              </a:endParaRPr>
            </a:p>
            <a:p>
              <a:pPr algn="ctr"/>
              <a:endParaRPr lang="en-IE" sz="11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endParaRPr lang="en-IE" sz="14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97D13E0-24DF-E778-7E6E-3BCB168D4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313787" y="3061369"/>
              <a:ext cx="199103" cy="199103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DD0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5138E37-C874-63A0-57D8-2D01310AC4B9}"/>
                </a:ext>
              </a:extLst>
            </p:cNvPr>
            <p:cNvSpPr txBox="1"/>
            <p:nvPr/>
          </p:nvSpPr>
          <p:spPr>
            <a:xfrm>
              <a:off x="4327534" y="3424516"/>
              <a:ext cx="2007866" cy="11541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algn="ctr"/>
              <a:r>
                <a:rPr lang="en-IE" sz="1400" b="1" dirty="0">
                  <a:solidFill>
                    <a:srgbClr val="DD0C86"/>
                  </a:solidFill>
                  <a:latin typeface="Arial"/>
                </a:rPr>
                <a:t>Q2 2027</a:t>
              </a:r>
              <a:endParaRPr lang="en-US" sz="1400" dirty="0">
                <a:solidFill>
                  <a:srgbClr val="DD0C86"/>
                </a:solidFill>
                <a:latin typeface="Arial"/>
                <a:cs typeface="Arial"/>
              </a:endParaRPr>
            </a:p>
            <a:p>
              <a:pPr algn="ctr"/>
              <a:r>
                <a:rPr lang="en-IE" sz="1100" dirty="0">
                  <a:solidFill>
                    <a:prstClr val="black"/>
                  </a:solidFill>
                  <a:latin typeface="Arial"/>
                </a:rPr>
                <a:t>Implementing Act </a:t>
              </a:r>
              <a:endParaRPr lang="en-GB" sz="1600" dirty="0">
                <a:solidFill>
                  <a:prstClr val="black"/>
                </a:solidFill>
                <a:latin typeface="Arial"/>
              </a:endParaRPr>
            </a:p>
            <a:p>
              <a:pPr algn="ctr"/>
              <a:r>
                <a:rPr lang="en-IE" sz="1100" dirty="0">
                  <a:solidFill>
                    <a:prstClr val="black"/>
                  </a:solidFill>
                  <a:latin typeface="Arial"/>
                </a:rPr>
                <a:t>Digital credentials; Delegated Act for Unique identifiers, </a:t>
              </a:r>
              <a:r>
                <a:rPr lang="en-GB" sz="1100" dirty="0">
                  <a:solidFill>
                    <a:prstClr val="black"/>
                  </a:solidFill>
                  <a:latin typeface="Arial"/>
                </a:rPr>
                <a:t>Horizontal Delegated Act for Repairability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0DA9D06-324F-AD8C-90B3-9E97B0432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107960" y="4632918"/>
              <a:ext cx="199103" cy="199103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DD0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E9C97EF-51F1-0FE9-B54E-A6A8238AF4BB}"/>
                </a:ext>
              </a:extLst>
            </p:cNvPr>
            <p:cNvSpPr txBox="1"/>
            <p:nvPr/>
          </p:nvSpPr>
          <p:spPr>
            <a:xfrm>
              <a:off x="8707452" y="1807238"/>
              <a:ext cx="1803675" cy="11541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algn="ctr"/>
              <a:r>
                <a:rPr lang="en-IE" sz="1400" b="1" dirty="0">
                  <a:solidFill>
                    <a:srgbClr val="DD0C86"/>
                  </a:solidFill>
                  <a:latin typeface="Arial"/>
                  <a:cs typeface="Arial"/>
                </a:rPr>
                <a:t>Q4 2026</a:t>
              </a:r>
            </a:p>
            <a:p>
              <a:pPr algn="ctr"/>
              <a:r>
                <a:rPr lang="en-IE" sz="1100" dirty="0">
                  <a:solidFill>
                    <a:prstClr val="black"/>
                  </a:solidFill>
                  <a:latin typeface="Arial"/>
                </a:rPr>
                <a:t>Adoption of ESPR Delegated Act Iron &amp; Steel; </a:t>
              </a:r>
              <a:endParaRPr lang="en-IE" sz="1100">
                <a:solidFill>
                  <a:prstClr val="black"/>
                </a:solidFill>
                <a:latin typeface="Arial"/>
              </a:endParaRPr>
            </a:p>
            <a:p>
              <a:pPr algn="ctr"/>
              <a:r>
                <a:rPr lang="en-IE" sz="1100" dirty="0">
                  <a:solidFill>
                    <a:prstClr val="black"/>
                  </a:solidFill>
                  <a:latin typeface="Arial"/>
                </a:rPr>
                <a:t>Implementing Act for Batteries access rights</a:t>
              </a:r>
              <a:endParaRPr lang="en-IE" sz="11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pic>
          <p:nvPicPr>
            <p:cNvPr id="76" name="Graphic 75" descr="Trial">
              <a:extLst>
                <a:ext uri="{FF2B5EF4-FFF2-40B4-BE49-F238E27FC236}">
                  <a16:creationId xmlns:a16="http://schemas.microsoft.com/office/drawing/2014/main" id="{D38EE0D1-6C40-BFAA-6958-A3C053708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96279" y="1987577"/>
              <a:ext cx="441302" cy="467238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8808E6D-9643-C15C-BC1B-5D2F2407E47C}"/>
                </a:ext>
              </a:extLst>
            </p:cNvPr>
            <p:cNvSpPr txBox="1"/>
            <p:nvPr/>
          </p:nvSpPr>
          <p:spPr>
            <a:xfrm>
              <a:off x="4511853" y="4991118"/>
              <a:ext cx="2230367" cy="13234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algn="ctr">
                <a:defRPr/>
              </a:pPr>
              <a:r>
                <a:rPr lang="en-IE" sz="1400" b="1" dirty="0">
                  <a:solidFill>
                    <a:srgbClr val="DD0C86"/>
                  </a:solidFill>
                  <a:latin typeface="Arial"/>
                </a:rPr>
                <a:t>2029 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GB" sz="1100" dirty="0">
                  <a:solidFill>
                    <a:srgbClr val="000000"/>
                  </a:solidFill>
                  <a:latin typeface="Arial"/>
                </a:rPr>
                <a:t>DPP becomes mandatory for ICT products</a:t>
              </a:r>
              <a:r>
                <a:rPr lang="en-US" sz="1100" dirty="0">
                  <a:solidFill>
                    <a:srgbClr val="000000"/>
                  </a:solidFill>
                  <a:latin typeface="Arial"/>
                </a:rPr>
                <a:t>, Tyres, A</a:t>
              </a:r>
              <a:r>
                <a:rPr lang="en-US" sz="1100" dirty="0" err="1">
                  <a:solidFill>
                    <a:srgbClr val="000000"/>
                  </a:solidFill>
                  <a:latin typeface="Arial"/>
                </a:rPr>
                <a:t>luminium</a:t>
              </a:r>
              <a:r>
                <a:rPr lang="en-US" sz="1100" dirty="0">
                  <a:solidFill>
                    <a:srgbClr val="000000"/>
                  </a:solidFill>
                  <a:latin typeface="Arial"/>
                </a:rPr>
                <a:t>, Textiles, Detergents; </a:t>
              </a:r>
              <a:endParaRPr lang="en-GB" sz="1600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"/>
                </a:rPr>
                <a:t>Delegated Act for Mattresses; </a:t>
              </a:r>
              <a:endParaRPr lang="en-GB" sz="1600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en-GB" sz="1100" dirty="0">
                  <a:solidFill>
                    <a:srgbClr val="000000"/>
                  </a:solidFill>
                  <a:latin typeface="Arial"/>
                </a:rPr>
                <a:t>Horizontal Delegated Act for Recycled content</a:t>
              </a:r>
              <a:endParaRPr lang="en-GB" sz="16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pic>
          <p:nvPicPr>
            <p:cNvPr id="78" name="Graphic 77" descr="Trial">
              <a:extLst>
                <a:ext uri="{FF2B5EF4-FFF2-40B4-BE49-F238E27FC236}">
                  <a16:creationId xmlns:a16="http://schemas.microsoft.com/office/drawing/2014/main" id="{730B12FC-F716-1626-3C34-7E4573697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886232" y="3622048"/>
              <a:ext cx="441302" cy="467238"/>
            </a:xfrm>
            <a:prstGeom prst="rect">
              <a:avLst/>
            </a:prstGeom>
          </p:spPr>
        </p:pic>
        <p:pic>
          <p:nvPicPr>
            <p:cNvPr id="79" name="Graphic 78" descr="QR Code outline">
              <a:extLst>
                <a:ext uri="{FF2B5EF4-FFF2-40B4-BE49-F238E27FC236}">
                  <a16:creationId xmlns:a16="http://schemas.microsoft.com/office/drawing/2014/main" id="{B278F0D2-16B0-2D85-EAB6-2499FC2DA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60271" y="3659038"/>
              <a:ext cx="401872" cy="393259"/>
            </a:xfrm>
            <a:prstGeom prst="rect">
              <a:avLst/>
            </a:prstGeom>
          </p:spPr>
        </p:pic>
        <p:pic>
          <p:nvPicPr>
            <p:cNvPr id="80" name="Graphic 79" descr="QR Code outline">
              <a:extLst>
                <a:ext uri="{FF2B5EF4-FFF2-40B4-BE49-F238E27FC236}">
                  <a16:creationId xmlns:a16="http://schemas.microsoft.com/office/drawing/2014/main" id="{E86437DB-4474-452C-1041-2D525FC1D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58946" y="5246203"/>
              <a:ext cx="401872" cy="393259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5B40861-8459-752B-8983-0AD93268F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716383" y="4632309"/>
              <a:ext cx="199103" cy="199103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DD0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9C799F4-ABD1-336E-5769-E0E8F3316F5A}"/>
                </a:ext>
              </a:extLst>
            </p:cNvPr>
            <p:cNvSpPr txBox="1"/>
            <p:nvPr/>
          </p:nvSpPr>
          <p:spPr>
            <a:xfrm>
              <a:off x="2080980" y="4981092"/>
              <a:ext cx="1844146" cy="132343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algn="ctr">
                <a:defRPr/>
              </a:pPr>
              <a:r>
                <a:rPr lang="en-IE" sz="1400" b="1" dirty="0">
                  <a:solidFill>
                    <a:srgbClr val="DD0C86"/>
                  </a:solidFill>
                  <a:latin typeface="Arial"/>
                </a:rPr>
                <a:t>2028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GB" sz="1100" dirty="0">
                  <a:solidFill>
                    <a:srgbClr val="000000"/>
                  </a:solidFill>
                  <a:latin typeface="Arial"/>
                </a:rPr>
                <a:t>DPP becomes mandatory </a:t>
              </a:r>
              <a:r>
                <a:rPr lang="en-IE" sz="1100" dirty="0">
                  <a:solidFill>
                    <a:srgbClr val="000000"/>
                  </a:solidFill>
                  <a:latin typeface="Arial"/>
                </a:rPr>
                <a:t>for Packaging, I</a:t>
              </a:r>
              <a:r>
                <a:rPr lang="en-IE" sz="1100" dirty="0" err="1">
                  <a:solidFill>
                    <a:srgbClr val="000000"/>
                  </a:solidFill>
                  <a:latin typeface="Arial"/>
                </a:rPr>
                <a:t>ron</a:t>
              </a:r>
              <a:r>
                <a:rPr lang="en-IE" sz="1100" dirty="0">
                  <a:solidFill>
                    <a:srgbClr val="000000"/>
                  </a:solidFill>
                  <a:latin typeface="Arial"/>
                </a:rPr>
                <a:t> &amp; Steel and Construction materials; </a:t>
              </a:r>
              <a:endParaRPr lang="en-GB" sz="1600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defRPr/>
              </a:pPr>
              <a:r>
                <a:rPr lang="en-IE" sz="1100" dirty="0">
                  <a:solidFill>
                    <a:srgbClr val="000000"/>
                  </a:solidFill>
                  <a:latin typeface="Arial"/>
                </a:rPr>
                <a:t>Delegated Act for Furniture</a:t>
              </a:r>
              <a:endParaRPr lang="en-GB" sz="160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pic>
          <p:nvPicPr>
            <p:cNvPr id="83" name="Graphic 82" descr="QR Code outline">
              <a:extLst>
                <a:ext uri="{FF2B5EF4-FFF2-40B4-BE49-F238E27FC236}">
                  <a16:creationId xmlns:a16="http://schemas.microsoft.com/office/drawing/2014/main" id="{41C9D499-EB98-0BE7-8953-2FC0844F3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82461" y="5246203"/>
              <a:ext cx="401872" cy="393259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82C96F6-182F-5B27-C4BF-C152D6040843}"/>
                </a:ext>
              </a:extLst>
            </p:cNvPr>
            <p:cNvSpPr txBox="1"/>
            <p:nvPr/>
          </p:nvSpPr>
          <p:spPr>
            <a:xfrm>
              <a:off x="9087797" y="3424516"/>
              <a:ext cx="1751515" cy="11541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algn="ctr"/>
              <a:r>
                <a:rPr lang="en-IE" sz="1400" b="1" dirty="0">
                  <a:solidFill>
                    <a:srgbClr val="DD0C86"/>
                  </a:solidFill>
                  <a:latin typeface="Arial"/>
                </a:rPr>
                <a:t>Q1 2027</a:t>
              </a:r>
              <a:endParaRPr lang="en-US" sz="1400" dirty="0">
                <a:solidFill>
                  <a:srgbClr val="DD0C86"/>
                </a:solidFill>
                <a:latin typeface="Arial"/>
                <a:cs typeface="Arial"/>
              </a:endParaRPr>
            </a:p>
            <a:p>
              <a:pPr algn="ctr"/>
              <a:r>
                <a:rPr lang="en-IE" sz="1100" dirty="0">
                  <a:solidFill>
                    <a:prstClr val="black"/>
                  </a:solidFill>
                  <a:latin typeface="Arial"/>
                </a:rPr>
                <a:t>Delegated Act DPP Service providers;</a:t>
              </a:r>
              <a:r>
                <a:rPr lang="en-IE" sz="1100">
                  <a:solidFill>
                    <a:prstClr val="black"/>
                  </a:solidFill>
                  <a:latin typeface="Arial"/>
                </a:rPr>
                <a:t> </a:t>
              </a:r>
              <a:endParaRPr lang="en-IE" sz="1600">
                <a:solidFill>
                  <a:prstClr val="black"/>
                </a:solidFill>
                <a:latin typeface="Arial"/>
              </a:endParaRPr>
            </a:p>
            <a:p>
              <a:pPr algn="ctr"/>
              <a:r>
                <a:rPr lang="en-IE" sz="1100" dirty="0">
                  <a:solidFill>
                    <a:prstClr val="black"/>
                  </a:solidFill>
                  <a:latin typeface="Arial"/>
                </a:rPr>
                <a:t>Delegated Act for Construction materials</a:t>
              </a:r>
              <a:r>
                <a:rPr lang="en-IE" sz="1100">
                  <a:solidFill>
                    <a:prstClr val="black"/>
                  </a:solidFill>
                  <a:latin typeface="Arial"/>
                </a:rPr>
                <a:t> under CPR</a:t>
              </a:r>
              <a:endParaRPr lang="en-IE" sz="160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A41ACD2-E41B-5628-8CAB-96E0AE3E1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744231" y="3061369"/>
              <a:ext cx="199103" cy="199103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DD0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6" name="Graphic 85" descr="Trial">
              <a:extLst>
                <a:ext uri="{FF2B5EF4-FFF2-40B4-BE49-F238E27FC236}">
                  <a16:creationId xmlns:a16="http://schemas.microsoft.com/office/drawing/2014/main" id="{8B9D07DA-474E-C640-0A53-113E68E86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41573" y="3622048"/>
              <a:ext cx="441302" cy="467238"/>
            </a:xfrm>
            <a:prstGeom prst="rect">
              <a:avLst/>
            </a:prstGeom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4832168-6E4F-19A5-B38A-2B2705DB6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901607" y="4624050"/>
              <a:ext cx="199103" cy="199103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DD0C8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EB08F34-03B2-530B-B49E-87AEB3581D59}"/>
                </a:ext>
              </a:extLst>
            </p:cNvPr>
            <p:cNvSpPr txBox="1"/>
            <p:nvPr/>
          </p:nvSpPr>
          <p:spPr>
            <a:xfrm>
              <a:off x="7128533" y="5044424"/>
              <a:ext cx="172358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 anchorCtr="0">
              <a:spAutoFit/>
            </a:bodyPr>
            <a:lstStyle/>
            <a:p>
              <a:pPr algn="ctr">
                <a:defRPr/>
              </a:pPr>
              <a:r>
                <a:rPr lang="en-GB" sz="1400" b="1" dirty="0">
                  <a:solidFill>
                    <a:srgbClr val="DD0C86"/>
                  </a:solidFill>
                  <a:latin typeface="Arial"/>
                </a:rPr>
                <a:t>2030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>
                <a:defRPr/>
              </a:pPr>
              <a:r>
                <a:rPr lang="en-GB" sz="1100" dirty="0">
                  <a:solidFill>
                    <a:srgbClr val="000000"/>
                  </a:solidFill>
                  <a:latin typeface="Arial"/>
                </a:rPr>
                <a:t>DPP becomes mandatory for Toys</a:t>
              </a:r>
              <a:endParaRPr lang="en-GB" sz="1600" dirty="0">
                <a:solidFill>
                  <a:prstClr val="black"/>
                </a:solidFill>
                <a:latin typeface="Arial"/>
              </a:endParaRPr>
            </a:p>
          </p:txBody>
        </p:sp>
        <p:pic>
          <p:nvPicPr>
            <p:cNvPr id="89" name="Graphic 88" descr="QR Code outline">
              <a:extLst>
                <a:ext uri="{FF2B5EF4-FFF2-40B4-BE49-F238E27FC236}">
                  <a16:creationId xmlns:a16="http://schemas.microsoft.com/office/drawing/2014/main" id="{AD9467CE-54F2-F2F7-91F0-AA96ECA03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33663" y="5246203"/>
              <a:ext cx="401872" cy="393259"/>
            </a:xfrm>
            <a:prstGeom prst="rect">
              <a:avLst/>
            </a:prstGeom>
          </p:spPr>
        </p:pic>
        <p:pic>
          <p:nvPicPr>
            <p:cNvPr id="90" name="Graphic 89" descr="Trial">
              <a:extLst>
                <a:ext uri="{FF2B5EF4-FFF2-40B4-BE49-F238E27FC236}">
                  <a16:creationId xmlns:a16="http://schemas.microsoft.com/office/drawing/2014/main" id="{7C476E5E-4428-B978-C2F4-51BC56E89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81874" y="4987488"/>
              <a:ext cx="297795" cy="315297"/>
            </a:xfrm>
            <a:prstGeom prst="rect">
              <a:avLst/>
            </a:prstGeom>
          </p:spPr>
        </p:pic>
        <p:pic>
          <p:nvPicPr>
            <p:cNvPr id="91" name="Graphic 90" descr="Trial">
              <a:extLst>
                <a:ext uri="{FF2B5EF4-FFF2-40B4-BE49-F238E27FC236}">
                  <a16:creationId xmlns:a16="http://schemas.microsoft.com/office/drawing/2014/main" id="{AED796C5-00FA-875A-6502-1AACFA637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24308" y="4993251"/>
              <a:ext cx="297795" cy="315297"/>
            </a:xfrm>
            <a:prstGeom prst="rect">
              <a:avLst/>
            </a:prstGeom>
          </p:spPr>
        </p:pic>
        <p:pic>
          <p:nvPicPr>
            <p:cNvPr id="92" name="Graphic 91" descr="Trial">
              <a:extLst>
                <a:ext uri="{FF2B5EF4-FFF2-40B4-BE49-F238E27FC236}">
                  <a16:creationId xmlns:a16="http://schemas.microsoft.com/office/drawing/2014/main" id="{0A40B6E1-1AEC-2105-2E12-DA54DBAF8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70050" y="3622048"/>
              <a:ext cx="441302" cy="467238"/>
            </a:xfrm>
            <a:prstGeom prst="rect">
              <a:avLst/>
            </a:prstGeom>
          </p:spPr>
        </p:pic>
        <p:pic>
          <p:nvPicPr>
            <p:cNvPr id="93" name="Graphic 92" descr="Trial">
              <a:extLst>
                <a:ext uri="{FF2B5EF4-FFF2-40B4-BE49-F238E27FC236}">
                  <a16:creationId xmlns:a16="http://schemas.microsoft.com/office/drawing/2014/main" id="{68DA62BB-8B55-629D-03E0-B7C5136BD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00586" y="1987577"/>
              <a:ext cx="441302" cy="467238"/>
            </a:xfrm>
            <a:prstGeom prst="rect">
              <a:avLst/>
            </a:prstGeom>
          </p:spPr>
        </p:pic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DEDC8221-0B43-70E4-7584-17A6A9708A39}"/>
                </a:ext>
              </a:extLst>
            </p:cNvPr>
            <p:cNvGrpSpPr/>
            <p:nvPr/>
          </p:nvGrpSpPr>
          <p:grpSpPr>
            <a:xfrm>
              <a:off x="3952152" y="2042900"/>
              <a:ext cx="380442" cy="356593"/>
              <a:chOff x="5033319" y="3052596"/>
              <a:chExt cx="1062681" cy="1063489"/>
            </a:xfrm>
          </p:grpSpPr>
          <p:pic>
            <p:nvPicPr>
              <p:cNvPr id="95" name="Graphic 94" descr="Database outline">
                <a:extLst>
                  <a:ext uri="{FF2B5EF4-FFF2-40B4-BE49-F238E27FC236}">
                    <a16:creationId xmlns:a16="http://schemas.microsoft.com/office/drawing/2014/main" id="{09A45324-6A3B-A56D-DCC2-A30E298A2C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33319" y="3052596"/>
                <a:ext cx="1062681" cy="1063489"/>
              </a:xfrm>
              <a:prstGeom prst="rect">
                <a:avLst/>
              </a:prstGeom>
            </p:spPr>
          </p:pic>
          <p:pic>
            <p:nvPicPr>
              <p:cNvPr id="96" name="Graphic 95" descr="Lock outline">
                <a:extLst>
                  <a:ext uri="{FF2B5EF4-FFF2-40B4-BE49-F238E27FC236}">
                    <a16:creationId xmlns:a16="http://schemas.microsoft.com/office/drawing/2014/main" id="{D79BB35B-E006-A429-30A1-2D35E03C5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281814" y="3532240"/>
                <a:ext cx="565689" cy="565689"/>
              </a:xfrm>
              <a:prstGeom prst="rect">
                <a:avLst/>
              </a:prstGeom>
            </p:spPr>
          </p:pic>
        </p:grpSp>
        <p:pic>
          <p:nvPicPr>
            <p:cNvPr id="97" name="Graphic 96" descr="Trial">
              <a:extLst>
                <a:ext uri="{FF2B5EF4-FFF2-40B4-BE49-F238E27FC236}">
                  <a16:creationId xmlns:a16="http://schemas.microsoft.com/office/drawing/2014/main" id="{6870A29E-5E8F-0AFB-D67F-61F78FA4D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54164" y="1987577"/>
              <a:ext cx="441302" cy="467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319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760D4-A7D5-DBA5-D8E2-973093745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D5D02-26FA-EEF9-9AC3-9B6A93BD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Concrete next steps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7A087-86A9-7499-112E-FAA8A9E6E1FD}"/>
              </a:ext>
            </a:extLst>
          </p:cNvPr>
          <p:cNvSpPr txBox="1"/>
          <p:nvPr/>
        </p:nvSpPr>
        <p:spPr>
          <a:xfrm>
            <a:off x="-400925" y="5934670"/>
            <a:ext cx="53612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b="1"/>
              <a:t>.</a:t>
            </a: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BEFE9BEF-9082-6E3E-991D-954A7E7B85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3890411"/>
              </p:ext>
            </p:extLst>
          </p:nvPr>
        </p:nvGraphicFramePr>
        <p:xfrm>
          <a:off x="575733" y="1456267"/>
          <a:ext cx="11517115" cy="4478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11775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C5AF7-C212-83E2-889B-437D3BB2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white cell phone and keyboard&#10;&#10;AI-generated content may be incorrect.">
            <a:extLst>
              <a:ext uri="{FF2B5EF4-FFF2-40B4-BE49-F238E27FC236}">
                <a16:creationId xmlns:a16="http://schemas.microsoft.com/office/drawing/2014/main" id="{8E0D7ED0-3C98-06CB-DADB-86A0287B044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1" b="28911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5743A8-0AA0-5292-56C9-0B7A921469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F8192B-7272-ABF8-B118-296D780CA9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3942196"/>
            <a:ext cx="12192000" cy="18694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0" i="1" dirty="0">
                <a:solidFill>
                  <a:schemeClr val="tx1"/>
                </a:solidFill>
              </a:rPr>
              <a:t>Do you have any questions or comments?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FDE622-713F-8CD1-85D9-552C9204E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58522">
            <a:off x="4229837" y="452930"/>
            <a:ext cx="1715733" cy="4504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34BC281-D491-F116-6F79-FA3009103CE0}"/>
              </a:ext>
            </a:extLst>
          </p:cNvPr>
          <p:cNvSpPr/>
          <p:nvPr/>
        </p:nvSpPr>
        <p:spPr>
          <a:xfrm rot="18511511">
            <a:off x="5175288" y="1605795"/>
            <a:ext cx="3600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 Square Sans Pro" panose="020B0506040000020004"/>
              </a:rPr>
              <a:t>Digital Product Passport</a:t>
            </a:r>
          </a:p>
        </p:txBody>
      </p:sp>
      <p:pic>
        <p:nvPicPr>
          <p:cNvPr id="2" name="Graphic 1" descr="Globe">
            <a:extLst>
              <a:ext uri="{FF2B5EF4-FFF2-40B4-BE49-F238E27FC236}">
                <a16:creationId xmlns:a16="http://schemas.microsoft.com/office/drawing/2014/main" id="{F4E01B46-0C02-A1AD-5ACC-6400E1B2F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3064" y="836791"/>
            <a:ext cx="98587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463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103447" y="1071123"/>
            <a:ext cx="10561173" cy="426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48000" tIns="60960" rIns="48000" bIns="6096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46567"/>
                </a:solidFill>
                <a:latin typeface="Verdana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</a:defRPr>
            </a:lvl9pPr>
          </a:lstStyle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2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</a:br>
            <a:endParaRPr kumimoji="0" lang="en-US" sz="4267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Thank you!</a:t>
            </a:r>
            <a:br>
              <a:rPr kumimoji="0" lang="en-US" sz="425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Contact: GROW-DIGITAL-PRODUCT-PASSPORT@ec.europa.eu</a:t>
            </a:r>
            <a:endParaRPr kumimoji="0" lang="en-US" sz="2400" b="1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199457" y="2948947"/>
            <a:ext cx="672075" cy="0"/>
          </a:xfrm>
          <a:prstGeom prst="line">
            <a:avLst/>
          </a:prstGeom>
          <a:noFill/>
          <a:ln w="57150" cap="sq" cmpd="sng" algn="ctr">
            <a:solidFill>
              <a:srgbClr val="FFDB1A"/>
            </a:solidFill>
            <a:prstDash val="solid"/>
            <a:bevel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9731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3D68A-3C00-2CEA-8A5D-B644DB3E4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white cell phone and keyboard&#10;&#10;AI-generated content may be incorrect.">
            <a:extLst>
              <a:ext uri="{FF2B5EF4-FFF2-40B4-BE49-F238E27FC236}">
                <a16:creationId xmlns:a16="http://schemas.microsoft.com/office/drawing/2014/main" id="{19B1D83D-A83C-AC9D-0EFB-00CA5DC039E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1" b="28911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B93623-7139-9F82-D5AC-162A96C9554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5F4C5C-FF0E-123B-6816-6C7DC147F4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3942196"/>
            <a:ext cx="12192000" cy="18694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0" i="1" dirty="0">
                <a:solidFill>
                  <a:schemeClr val="tx1"/>
                </a:solidFill>
              </a:rPr>
              <a:t>Policy state of play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3AAB42E-5A9A-4864-FB02-EFC1096391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58522">
            <a:off x="4229837" y="452930"/>
            <a:ext cx="1715733" cy="4504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76B3A2C-344B-4827-5436-6FA0AD971C6D}"/>
              </a:ext>
            </a:extLst>
          </p:cNvPr>
          <p:cNvSpPr/>
          <p:nvPr/>
        </p:nvSpPr>
        <p:spPr>
          <a:xfrm rot="18511511">
            <a:off x="5175288" y="1605795"/>
            <a:ext cx="3600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 Square Sans Pro" panose="020B0506040000020004"/>
              </a:rPr>
              <a:t>Digital Product Passport</a:t>
            </a:r>
          </a:p>
        </p:txBody>
      </p:sp>
      <p:pic>
        <p:nvPicPr>
          <p:cNvPr id="2" name="Graphic 1" descr="Globe">
            <a:extLst>
              <a:ext uri="{FF2B5EF4-FFF2-40B4-BE49-F238E27FC236}">
                <a16:creationId xmlns:a16="http://schemas.microsoft.com/office/drawing/2014/main" id="{1D9A44C3-DD51-B188-7E3E-E71CA4157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3064" y="836791"/>
            <a:ext cx="98587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555E5-86FF-B304-C182-507A7D814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E886A15-18F6-609C-86D7-749665872002}"/>
              </a:ext>
            </a:extLst>
          </p:cNvPr>
          <p:cNvSpPr/>
          <p:nvPr/>
        </p:nvSpPr>
        <p:spPr>
          <a:xfrm>
            <a:off x="4713115" y="1916022"/>
            <a:ext cx="5401607" cy="271116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D43E4-18A7-676B-6A1E-D4A69A6F1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9603" y="1917790"/>
            <a:ext cx="4649155" cy="28357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spcBef>
                <a:spcPts val="600"/>
              </a:spcBef>
              <a:buNone/>
            </a:pPr>
            <a:r>
              <a:rPr lang="en-GB" sz="2200">
                <a:cs typeface="Arial"/>
              </a:rPr>
              <a:t>A</a:t>
            </a:r>
            <a:r>
              <a:rPr lang="en-GB" sz="2200" b="1">
                <a:cs typeface="Arial"/>
              </a:rPr>
              <a:t> Digital Product Passport (DPP)</a:t>
            </a:r>
            <a:r>
              <a:rPr lang="en-GB" sz="2200">
                <a:cs typeface="Arial"/>
              </a:rPr>
              <a:t> is a digital container of product specific information. </a:t>
            </a:r>
            <a:endParaRPr lang="en-US"/>
          </a:p>
          <a:p>
            <a:pPr marL="0" indent="0" fontAlgn="base">
              <a:spcBef>
                <a:spcPts val="600"/>
              </a:spcBef>
              <a:buNone/>
            </a:pPr>
            <a:r>
              <a:rPr lang="en-GB" sz="2200">
                <a:cs typeface="Arial"/>
              </a:rPr>
              <a:t>It serves as a digital identity for the product, enabling traceability and transparency throughout its value chain.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1755EF-12E0-47AD-A33E-6880967F0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ctr">
            <a:normAutofit/>
          </a:bodyPr>
          <a:lstStyle/>
          <a:p>
            <a:r>
              <a:rPr lang="en-GB">
                <a:cs typeface="Arial"/>
              </a:rPr>
              <a:t>Digital Product</a:t>
            </a:r>
            <a:r>
              <a:rPr lang="en-GB">
                <a:solidFill>
                  <a:srgbClr val="023B7A"/>
                </a:solidFill>
              </a:rPr>
              <a:t> </a:t>
            </a:r>
            <a:r>
              <a:rPr lang="en-GB">
                <a:cs typeface="Arial"/>
              </a:rPr>
              <a:t>Passport</a:t>
            </a:r>
          </a:p>
        </p:txBody>
      </p:sp>
      <p:pic>
        <p:nvPicPr>
          <p:cNvPr id="5" name="Picture 4" descr="A person standing next to a display of clothing&#10;&#10;AI-generated content may be incorrect.">
            <a:extLst>
              <a:ext uri="{FF2B5EF4-FFF2-40B4-BE49-F238E27FC236}">
                <a16:creationId xmlns:a16="http://schemas.microsoft.com/office/drawing/2014/main" id="{2EF8048C-EC07-0566-4A33-3811B3A96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0" b="3142"/>
          <a:stretch/>
        </p:blipFill>
        <p:spPr>
          <a:xfrm>
            <a:off x="1271017" y="2639988"/>
            <a:ext cx="3832282" cy="328532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9519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4A8FD-093B-28E2-99F3-B5D3DB59D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4BED80-A6E8-C566-39A7-A151CD590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4400">
                <a:cs typeface="Arial"/>
              </a:rPr>
              <a:t>DPP </a:t>
            </a:r>
            <a:r>
              <a:rPr lang="en-US" sz="4400" err="1">
                <a:cs typeface="Arial"/>
              </a:rPr>
              <a:t>workstrands</a:t>
            </a:r>
            <a:endParaRPr lang="en-US" sz="4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C01E41-AEFE-F252-7866-EC0F74D71C08}"/>
              </a:ext>
            </a:extLst>
          </p:cNvPr>
          <p:cNvSpPr txBox="1"/>
          <p:nvPr/>
        </p:nvSpPr>
        <p:spPr>
          <a:xfrm>
            <a:off x="6680027" y="2547147"/>
            <a:ext cx="442814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b="0" i="0">
                <a:solidFill>
                  <a:srgbClr val="374151"/>
                </a:solidFill>
                <a:effectLst/>
                <a:latin typeface="Arial"/>
                <a:cs typeface="Arial"/>
              </a:rPr>
              <a:t>The </a:t>
            </a:r>
            <a:r>
              <a:rPr lang="en-GB">
                <a:solidFill>
                  <a:srgbClr val="374151"/>
                </a:solidFill>
                <a:latin typeface="Arial"/>
                <a:cs typeface="Arial"/>
              </a:rPr>
              <a:t>Commission</a:t>
            </a:r>
            <a:r>
              <a:rPr lang="en-GB" b="0" i="0">
                <a:solidFill>
                  <a:srgbClr val="374151"/>
                </a:solidFill>
                <a:effectLst/>
                <a:latin typeface="Arial"/>
                <a:cs typeface="Arial"/>
              </a:rPr>
              <a:t> </a:t>
            </a:r>
            <a:r>
              <a:rPr lang="en-GB">
                <a:solidFill>
                  <a:srgbClr val="374151"/>
                </a:solidFill>
                <a:latin typeface="Arial"/>
                <a:cs typeface="Arial"/>
              </a:rPr>
              <a:t>coordinates internally to ensure a good </a:t>
            </a:r>
            <a:r>
              <a:rPr lang="en-GB" b="1" i="0">
                <a:solidFill>
                  <a:srgbClr val="111827"/>
                </a:solidFill>
                <a:effectLst/>
                <a:latin typeface="Arial"/>
                <a:cs typeface="Arial"/>
              </a:rPr>
              <a:t>alignment</a:t>
            </a:r>
            <a:r>
              <a:rPr lang="en-GB" b="0" i="0">
                <a:solidFill>
                  <a:srgbClr val="374151"/>
                </a:solidFill>
                <a:effectLst/>
                <a:latin typeface="Arial"/>
                <a:cs typeface="Arial"/>
              </a:rPr>
              <a:t> </a:t>
            </a:r>
            <a:r>
              <a:rPr lang="en-GB">
                <a:solidFill>
                  <a:srgbClr val="374151"/>
                </a:solidFill>
                <a:latin typeface="Arial"/>
                <a:cs typeface="Arial"/>
              </a:rPr>
              <a:t>between different Commission legislative proposals</a:t>
            </a:r>
            <a:endParaRPr lang="en-GB" b="0" i="0">
              <a:solidFill>
                <a:srgbClr val="374151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7BBFF2-074C-4CCA-FF9C-E14ADB0E3500}"/>
              </a:ext>
            </a:extLst>
          </p:cNvPr>
          <p:cNvSpPr txBox="1"/>
          <p:nvPr/>
        </p:nvSpPr>
        <p:spPr>
          <a:xfrm>
            <a:off x="6680197" y="4931742"/>
            <a:ext cx="4053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opportunity to integrate </a:t>
            </a:r>
            <a:r>
              <a:rPr lang="en-GB" b="1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provisions </a:t>
            </a:r>
            <a:r>
              <a:rPr lang="en-GB">
                <a:solidFill>
                  <a:srgbClr val="37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the New Legislative Framework is being analysed</a:t>
            </a:r>
            <a:endParaRPr lang="en-GB" b="0" i="0">
              <a:solidFill>
                <a:srgbClr val="3741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E136D-C4F6-9EE9-A106-7F9DE7741F2F}"/>
              </a:ext>
            </a:extLst>
          </p:cNvPr>
          <p:cNvSpPr txBox="1"/>
          <p:nvPr/>
        </p:nvSpPr>
        <p:spPr>
          <a:xfrm>
            <a:off x="906714" y="5063946"/>
            <a:ext cx="4053600" cy="12424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algn="ctr" defTabSz="488950">
              <a:spcBef>
                <a:spcPct val="0"/>
              </a:spcBef>
              <a:spcAft>
                <a:spcPct val="35000"/>
              </a:spcAft>
            </a:pPr>
            <a:r>
              <a:rPr lang="en-GB">
                <a:solidFill>
                  <a:schemeClr val="tx1"/>
                </a:solidFill>
                <a:latin typeface="Arial"/>
                <a:cs typeface="Arial"/>
              </a:rPr>
              <a:t>Standardisation work is also being undertaken by CEN-CENELEC </a:t>
            </a:r>
            <a:r>
              <a:rPr lang="en-GB" kern="1200">
                <a:latin typeface="Arial"/>
                <a:cs typeface="Arial"/>
              </a:rPr>
              <a:t>to </a:t>
            </a:r>
            <a:r>
              <a:rPr lang="en-GB" b="1" kern="1200">
                <a:latin typeface="Arial"/>
                <a:cs typeface="Arial"/>
              </a:rPr>
              <a:t>ensure interoperability</a:t>
            </a:r>
            <a:r>
              <a:rPr lang="en-GB" b="1">
                <a:latin typeface="Arial"/>
                <a:cs typeface="Arial"/>
              </a:rPr>
              <a:t> </a:t>
            </a:r>
            <a:r>
              <a:rPr lang="en-GB">
                <a:latin typeface="Arial"/>
                <a:cs typeface="Arial"/>
              </a:rPr>
              <a:t>between different elements</a:t>
            </a:r>
            <a:endParaRPr 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3A8DD-C55F-A143-5036-CF6AF805F7A3}"/>
              </a:ext>
            </a:extLst>
          </p:cNvPr>
          <p:cNvSpPr txBox="1"/>
          <p:nvPr/>
        </p:nvSpPr>
        <p:spPr>
          <a:xfrm>
            <a:off x="906714" y="2542246"/>
            <a:ext cx="4053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4889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800" b="0" i="0" kern="1200">
                <a:latin typeface="Arial" panose="020B0604020202020204" pitchFamily="34" charset="0"/>
                <a:cs typeface="Arial" panose="020B0604020202020204" pitchFamily="34" charset="0"/>
              </a:rPr>
              <a:t>he underlying DPP system will </a:t>
            </a:r>
            <a:r>
              <a:rPr lang="en-GB" sz="1800" b="1" i="0" kern="1200">
                <a:latin typeface="Arial" panose="020B0604020202020204" pitchFamily="34" charset="0"/>
                <a:cs typeface="Arial" panose="020B0604020202020204" pitchFamily="34" charset="0"/>
              </a:rPr>
              <a:t>operate uniformly</a:t>
            </a:r>
            <a:r>
              <a:rPr lang="en-GB" sz="1800" b="0" i="0" kern="1200">
                <a:latin typeface="Arial" panose="020B0604020202020204" pitchFamily="34" charset="0"/>
                <a:cs typeface="Arial" panose="020B0604020202020204" pitchFamily="34" charset="0"/>
              </a:rPr>
              <a:t>, regardless of the product sector</a:t>
            </a:r>
            <a:endParaRPr lang="en-US" sz="18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 descr="Blockchain outline">
            <a:extLst>
              <a:ext uri="{FF2B5EF4-FFF2-40B4-BE49-F238E27FC236}">
                <a16:creationId xmlns:a16="http://schemas.microsoft.com/office/drawing/2014/main" id="{42000B20-E165-CCAC-D867-3C7BE8383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00689" y="3952302"/>
            <a:ext cx="914400" cy="914400"/>
          </a:xfrm>
          <a:prstGeom prst="rect">
            <a:avLst/>
          </a:prstGeom>
        </p:spPr>
      </p:pic>
      <p:pic>
        <p:nvPicPr>
          <p:cNvPr id="11" name="Graphic 10" descr="Illustrator outline">
            <a:extLst>
              <a:ext uri="{FF2B5EF4-FFF2-40B4-BE49-F238E27FC236}">
                <a16:creationId xmlns:a16="http://schemas.microsoft.com/office/drawing/2014/main" id="{268CC26E-197B-30D8-B0FB-4C1F05078A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00689" y="1542340"/>
            <a:ext cx="914400" cy="914400"/>
          </a:xfrm>
          <a:prstGeom prst="rect">
            <a:avLst/>
          </a:prstGeom>
        </p:spPr>
      </p:pic>
      <p:pic>
        <p:nvPicPr>
          <p:cNvPr id="12" name="Graphic 11" descr="Connections outline">
            <a:extLst>
              <a:ext uri="{FF2B5EF4-FFF2-40B4-BE49-F238E27FC236}">
                <a16:creationId xmlns:a16="http://schemas.microsoft.com/office/drawing/2014/main" id="{1A16C4F8-E42A-1A62-8582-C9B0F43B2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49797" y="1542340"/>
            <a:ext cx="914400" cy="914400"/>
          </a:xfrm>
          <a:prstGeom prst="rect">
            <a:avLst/>
          </a:prstGeom>
        </p:spPr>
      </p:pic>
      <p:pic>
        <p:nvPicPr>
          <p:cNvPr id="13" name="Graphic 12" descr="Network outline">
            <a:extLst>
              <a:ext uri="{FF2B5EF4-FFF2-40B4-BE49-F238E27FC236}">
                <a16:creationId xmlns:a16="http://schemas.microsoft.com/office/drawing/2014/main" id="{5BD232E1-1A7D-E6E1-B30D-72FF1198F0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49797" y="39523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6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FF2C4-D3DF-0777-7A3D-D6BC70A7F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white cell phone and keyboard&#10;&#10;AI-generated content may be incorrect.">
            <a:extLst>
              <a:ext uri="{FF2B5EF4-FFF2-40B4-BE49-F238E27FC236}">
                <a16:creationId xmlns:a16="http://schemas.microsoft.com/office/drawing/2014/main" id="{DCF103C1-3C94-2842-9F9F-8DA36673D7B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11" b="28911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7B5BF3-2B1D-B1BD-A4E6-29D9718FA7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2D2B7F-40FB-3A7C-C78D-777E0202A8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3942196"/>
            <a:ext cx="12192000" cy="18694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0" i="1" dirty="0">
                <a:solidFill>
                  <a:schemeClr val="tx1"/>
                </a:solidFill>
              </a:rPr>
              <a:t>Legal framework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358CBB-FA00-7EAF-8803-B8D11FA1A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558522">
            <a:off x="4229837" y="452930"/>
            <a:ext cx="1715733" cy="4504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E81AF5A-CDCC-987A-4F8B-F08FB6EBD682}"/>
              </a:ext>
            </a:extLst>
          </p:cNvPr>
          <p:cNvSpPr/>
          <p:nvPr/>
        </p:nvSpPr>
        <p:spPr>
          <a:xfrm rot="18511511">
            <a:off x="5175288" y="1605795"/>
            <a:ext cx="3600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C Square Sans Pro" panose="020B0506040000020004"/>
              </a:rPr>
              <a:t>Digital Product Passport</a:t>
            </a:r>
          </a:p>
        </p:txBody>
      </p:sp>
      <p:pic>
        <p:nvPicPr>
          <p:cNvPr id="2" name="Graphic 1" descr="Globe">
            <a:extLst>
              <a:ext uri="{FF2B5EF4-FFF2-40B4-BE49-F238E27FC236}">
                <a16:creationId xmlns:a16="http://schemas.microsoft.com/office/drawing/2014/main" id="{9DAFC77B-6138-D348-012D-23B825D2F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3064" y="836791"/>
            <a:ext cx="98587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1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58524-FA92-9ED5-CFED-6513FD825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00FAADC-E33F-64E6-C773-80904B7A6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ctr"/>
          <a:lstStyle/>
          <a:p>
            <a:r>
              <a:rPr lang="en-US" sz="4400">
                <a:cs typeface="Arial"/>
              </a:rPr>
              <a:t>Legal framework</a:t>
            </a:r>
            <a:endParaRPr lang="en-US" sz="4400"/>
          </a:p>
        </p:txBody>
      </p:sp>
      <p:pic>
        <p:nvPicPr>
          <p:cNvPr id="2" name="Graphic 1" descr="Trial">
            <a:extLst>
              <a:ext uri="{FF2B5EF4-FFF2-40B4-BE49-F238E27FC236}">
                <a16:creationId xmlns:a16="http://schemas.microsoft.com/office/drawing/2014/main" id="{AEDD1C12-EEA5-E76D-04DB-085CA3949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526803"/>
            <a:ext cx="3876165" cy="424625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3F36DF-CBE1-124B-C5F5-ACC020E96D5A}"/>
              </a:ext>
            </a:extLst>
          </p:cNvPr>
          <p:cNvSpPr/>
          <p:nvPr/>
        </p:nvSpPr>
        <p:spPr>
          <a:xfrm>
            <a:off x="5080253" y="1526803"/>
            <a:ext cx="6273546" cy="4359835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DPP’s original legal basis can be found in the </a:t>
            </a:r>
            <a:r>
              <a:rPr lang="en-US" sz="2400" b="1" dirty="0">
                <a:latin typeface="+mj-lt"/>
              </a:rPr>
              <a:t>Ecodesign for Sustainable Products Regulation (ESPR)</a:t>
            </a:r>
            <a:r>
              <a:rPr lang="en-US" sz="2400" dirty="0">
                <a:latin typeface="+mj-lt"/>
              </a:rPr>
              <a:t>. </a:t>
            </a:r>
            <a:endParaRPr lang="en-US" sz="2400" dirty="0">
              <a:latin typeface="+mj-lt"/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It will be </a:t>
            </a:r>
            <a:r>
              <a:rPr lang="en-US" sz="2400" b="1" dirty="0">
                <a:latin typeface="+mj-lt"/>
              </a:rPr>
              <a:t>complemented through product specific delegated acts</a:t>
            </a:r>
            <a:r>
              <a:rPr lang="en-US" sz="2400" dirty="0">
                <a:latin typeface="+mj-lt"/>
              </a:rPr>
              <a:t> (</a:t>
            </a:r>
            <a:r>
              <a:rPr lang="en-US" sz="2400" i="1" dirty="0">
                <a:latin typeface="+mj-lt"/>
              </a:rPr>
              <a:t>textiles, iron &amp; steel and </a:t>
            </a:r>
            <a:r>
              <a:rPr lang="en-US" sz="2400" i="1" dirty="0" err="1">
                <a:latin typeface="+mj-lt"/>
              </a:rPr>
              <a:t>aluminium</a:t>
            </a:r>
            <a:r>
              <a:rPr lang="en-US" sz="2400" i="1" dirty="0">
                <a:latin typeface="+mj-lt"/>
              </a:rPr>
              <a:t>, </a:t>
            </a:r>
            <a:r>
              <a:rPr lang="en-US" sz="2400" i="1" dirty="0" err="1">
                <a:latin typeface="+mj-lt"/>
              </a:rPr>
              <a:t>tyres</a:t>
            </a:r>
            <a:r>
              <a:rPr lang="en-US" sz="2400" i="1" dirty="0">
                <a:latin typeface="+mj-lt"/>
              </a:rPr>
              <a:t>, furniture...).</a:t>
            </a:r>
            <a:endParaRPr lang="en-US" sz="2400" i="1" dirty="0">
              <a:latin typeface="+mj-lt"/>
              <a:cs typeface="Arial"/>
            </a:endParaRPr>
          </a:p>
          <a:p>
            <a:pPr marL="285750" lvl="0" indent="-285750" rtl="0">
              <a:buFont typeface="Arial" panose="020B0604020202020204" pitchFamily="34" charset="0"/>
              <a:buChar char="•"/>
            </a:pPr>
            <a:endParaRPr lang="en-US" sz="2400" dirty="0">
              <a:latin typeface="+mj-lt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Other EU Regulations/Directives </a:t>
            </a:r>
            <a:r>
              <a:rPr lang="en-US" sz="2400" dirty="0">
                <a:latin typeface="+mj-lt"/>
              </a:rPr>
              <a:t>may include DPP provisions.</a:t>
            </a:r>
            <a:endParaRPr lang="en-US" sz="2400" dirty="0"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42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65D80-6789-CC3B-7105-832E68EB4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AB1FD0A-9A67-1662-7CD5-BB09AA1595B4}"/>
              </a:ext>
            </a:extLst>
          </p:cNvPr>
          <p:cNvSpPr/>
          <p:nvPr/>
        </p:nvSpPr>
        <p:spPr>
          <a:xfrm>
            <a:off x="0" y="1620570"/>
            <a:ext cx="12192000" cy="42460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C19DF2-EE0C-825D-F9A1-AB53C86AA46C}"/>
              </a:ext>
            </a:extLst>
          </p:cNvPr>
          <p:cNvGrpSpPr/>
          <p:nvPr/>
        </p:nvGrpSpPr>
        <p:grpSpPr>
          <a:xfrm>
            <a:off x="1057746" y="1711105"/>
            <a:ext cx="10076507" cy="688063"/>
            <a:chOff x="805759" y="1738266"/>
            <a:chExt cx="10076507" cy="688063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69F581D-D6E2-6729-FD4A-915027125E6B}"/>
                </a:ext>
              </a:extLst>
            </p:cNvPr>
            <p:cNvSpPr/>
            <p:nvPr/>
          </p:nvSpPr>
          <p:spPr>
            <a:xfrm>
              <a:off x="1149791" y="1747320"/>
              <a:ext cx="9732475" cy="669956"/>
            </a:xfrm>
            <a:prstGeom prst="roundRect">
              <a:avLst/>
            </a:prstGeom>
            <a:solidFill>
              <a:srgbClr val="023B7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>
                  <a:effectLst/>
                  <a:ea typeface="MS Mincho"/>
                  <a:cs typeface="Arial"/>
                </a:rPr>
                <a:t>The DPP secondary legislation, which aims to complete the operational framework of the DPP, is planned for </a:t>
              </a:r>
              <a:r>
                <a:rPr lang="en-US" b="1">
                  <a:effectLst/>
                  <a:ea typeface="MS Mincho"/>
                  <a:cs typeface="Arial"/>
                </a:rPr>
                <a:t>adoption </a:t>
              </a:r>
              <a:r>
                <a:rPr lang="en-US" b="1">
                  <a:ea typeface="MS Mincho"/>
                  <a:cs typeface="Arial"/>
                </a:rPr>
                <a:t>as of</a:t>
              </a:r>
              <a:r>
                <a:rPr lang="en-US" b="1">
                  <a:effectLst/>
                  <a:ea typeface="MS Mincho"/>
                  <a:cs typeface="Arial"/>
                </a:rPr>
                <a:t> mid-2026 </a:t>
              </a:r>
              <a:r>
                <a:rPr lang="en-US">
                  <a:effectLst/>
                  <a:ea typeface="MS Mincho"/>
                  <a:cs typeface="Arial"/>
                </a:rPr>
                <a:t>and includes the following:</a:t>
              </a:r>
              <a:endParaRPr lang="en-IE">
                <a:ea typeface="MS Mincho"/>
                <a:cs typeface="Arial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7932AEE-833E-66A7-3017-594FB7B0D81A}"/>
                </a:ext>
              </a:extLst>
            </p:cNvPr>
            <p:cNvSpPr/>
            <p:nvPr/>
          </p:nvSpPr>
          <p:spPr>
            <a:xfrm>
              <a:off x="805759" y="1738266"/>
              <a:ext cx="688063" cy="688063"/>
            </a:xfrm>
            <a:prstGeom prst="ellipse">
              <a:avLst/>
            </a:prstGeom>
            <a:solidFill>
              <a:srgbClr val="023B7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10" name="Graphic 9" descr="Scales of justice with solid fill">
              <a:extLst>
                <a:ext uri="{FF2B5EF4-FFF2-40B4-BE49-F238E27FC236}">
                  <a16:creationId xmlns:a16="http://schemas.microsoft.com/office/drawing/2014/main" id="{8099FD2B-F483-F4A4-D552-C438FAF53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77432" y="1819744"/>
              <a:ext cx="488886" cy="48888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FED794C-58B3-6607-77EB-62E6DEF41C6B}"/>
              </a:ext>
            </a:extLst>
          </p:cNvPr>
          <p:cNvGrpSpPr/>
          <p:nvPr/>
        </p:nvGrpSpPr>
        <p:grpSpPr>
          <a:xfrm>
            <a:off x="1218158" y="2619382"/>
            <a:ext cx="9799154" cy="3241913"/>
            <a:chOff x="1218158" y="2556011"/>
            <a:chExt cx="9799154" cy="324191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3B477C-9773-5DFB-85D6-6B692E6B319D}"/>
                </a:ext>
              </a:extLst>
            </p:cNvPr>
            <p:cNvSpPr txBox="1"/>
            <p:nvPr/>
          </p:nvSpPr>
          <p:spPr>
            <a:xfrm>
              <a:off x="1373862" y="2556011"/>
              <a:ext cx="9643450" cy="324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/>
              <a:r>
                <a:rPr lang="en-US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A </a:t>
              </a:r>
              <a:r>
                <a:rPr lang="en-US" b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delegated act </a:t>
              </a:r>
              <a:r>
                <a:rPr lang="en-US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setting out the requirements for DPP service providers, as well as a certification scheme to verify their compliance with such requirements where appropriate;</a:t>
              </a:r>
            </a:p>
            <a:p>
              <a:pPr lvl="1" algn="just"/>
              <a:endParaRPr lang="en-IE">
                <a:effectLst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lvl="1" algn="just"/>
              <a:r>
                <a:rPr lang="en-US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An </a:t>
              </a:r>
              <a:r>
                <a:rPr lang="en-US" b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implementing act </a:t>
              </a:r>
              <a:r>
                <a:rPr lang="en-US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setting out procedures to issue and verify the digital credentials of economic operators and other relevant actors;</a:t>
              </a:r>
            </a:p>
            <a:p>
              <a:pPr lvl="1" algn="just"/>
              <a:endParaRPr lang="en-IE">
                <a:effectLst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lvl="1" algn="just"/>
              <a:r>
                <a:rPr lang="en-US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An </a:t>
              </a:r>
              <a:r>
                <a:rPr lang="en-US" b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implementing act </a:t>
              </a:r>
              <a:r>
                <a:rPr lang="en-US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setting up requirements for the Central Registry;</a:t>
              </a:r>
            </a:p>
            <a:p>
              <a:pPr lvl="1" algn="just"/>
              <a:endParaRPr lang="en-IE">
                <a:effectLst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lvl="1" algn="just">
                <a:spcAft>
                  <a:spcPts val="800"/>
                </a:spcAft>
              </a:pPr>
              <a:r>
                <a:rPr lang="en-US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A </a:t>
              </a:r>
              <a:r>
                <a:rPr lang="en-US" b="1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delegated act </a:t>
              </a:r>
              <a:r>
                <a:rPr lang="en-US">
                  <a:effectLst/>
                  <a:ea typeface="MS Mincho" panose="02020609040205080304" pitchFamily="49" charset="-128"/>
                  <a:cs typeface="Arial" panose="020B0604020202020204" pitchFamily="34" charset="0"/>
                </a:rPr>
                <a:t>establishing rules &amp; procedures on the life cycle management of unique identifiers &amp; data carriers.</a:t>
              </a:r>
              <a:endParaRPr lang="en-IE">
                <a:effectLst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endParaRPr lang="en-IE"/>
            </a:p>
          </p:txBody>
        </p:sp>
        <p:pic>
          <p:nvPicPr>
            <p:cNvPr id="16" name="Graphic 15" descr="Badge 1 with solid fill">
              <a:extLst>
                <a:ext uri="{FF2B5EF4-FFF2-40B4-BE49-F238E27FC236}">
                  <a16:creationId xmlns:a16="http://schemas.microsoft.com/office/drawing/2014/main" id="{BF681FD7-BCCE-5FE2-FACF-D2425AF44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18158" y="2583170"/>
              <a:ext cx="561600" cy="561600"/>
            </a:xfrm>
            <a:prstGeom prst="rect">
              <a:avLst/>
            </a:prstGeom>
          </p:spPr>
        </p:pic>
        <p:pic>
          <p:nvPicPr>
            <p:cNvPr id="18" name="Graphic 17" descr="Badge with solid fill">
              <a:extLst>
                <a:ext uri="{FF2B5EF4-FFF2-40B4-BE49-F238E27FC236}">
                  <a16:creationId xmlns:a16="http://schemas.microsoft.com/office/drawing/2014/main" id="{F060FC92-97EC-A9A8-F2A6-3A6A5678B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18158" y="3325556"/>
              <a:ext cx="561600" cy="561600"/>
            </a:xfrm>
            <a:prstGeom prst="rect">
              <a:avLst/>
            </a:prstGeom>
          </p:spPr>
        </p:pic>
        <p:pic>
          <p:nvPicPr>
            <p:cNvPr id="20" name="Graphic 19" descr="Badge 3 with solid fill">
              <a:extLst>
                <a:ext uri="{FF2B5EF4-FFF2-40B4-BE49-F238E27FC236}">
                  <a16:creationId xmlns:a16="http://schemas.microsoft.com/office/drawing/2014/main" id="{AB24B56B-E299-3DDA-7A7C-AD741634D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18158" y="4067942"/>
              <a:ext cx="561600" cy="561600"/>
            </a:xfrm>
            <a:prstGeom prst="rect">
              <a:avLst/>
            </a:prstGeom>
          </p:spPr>
        </p:pic>
        <p:pic>
          <p:nvPicPr>
            <p:cNvPr id="22" name="Graphic 21" descr="Badge 4 with solid fill">
              <a:extLst>
                <a:ext uri="{FF2B5EF4-FFF2-40B4-BE49-F238E27FC236}">
                  <a16:creationId xmlns:a16="http://schemas.microsoft.com/office/drawing/2014/main" id="{8BE27689-1BCF-E455-8A93-9F87D1767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18158" y="4810327"/>
              <a:ext cx="561600" cy="561600"/>
            </a:xfrm>
            <a:prstGeom prst="rect">
              <a:avLst/>
            </a:prstGeom>
          </p:spPr>
        </p:pic>
      </p:grpSp>
      <p:sp>
        <p:nvSpPr>
          <p:cNvPr id="5" name="Title 2">
            <a:extLst>
              <a:ext uri="{FF2B5EF4-FFF2-40B4-BE49-F238E27FC236}">
                <a16:creationId xmlns:a16="http://schemas.microsoft.com/office/drawing/2014/main" id="{37ED3898-0C7E-0EC2-6B24-B9055861F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ctr"/>
          <a:lstStyle/>
          <a:p>
            <a:r>
              <a:rPr lang="en-US" sz="4400">
                <a:cs typeface="Arial"/>
              </a:rPr>
              <a:t>DPP secondary legislation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226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8A398-B512-1306-5B05-E2F324914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5D3CA4-1379-07E9-046C-A5F6DBF33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69" y="194885"/>
            <a:ext cx="10505831" cy="1225511"/>
          </a:xfrm>
        </p:spPr>
        <p:txBody>
          <a:bodyPr/>
          <a:lstStyle/>
          <a:p>
            <a:r>
              <a:rPr lang="en-GB"/>
              <a:t>Priority products set out in the </a:t>
            </a:r>
            <a:r>
              <a:rPr lang="en-GB">
                <a:hlinkClick r:id="rId2"/>
              </a:rPr>
              <a:t>ESPR Work Programme</a:t>
            </a:r>
            <a:r>
              <a:rPr lang="en-GB"/>
              <a:t> **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D4C821-492C-D11D-676F-78585BD6D72A}"/>
              </a:ext>
            </a:extLst>
          </p:cNvPr>
          <p:cNvSpPr/>
          <p:nvPr/>
        </p:nvSpPr>
        <p:spPr>
          <a:xfrm>
            <a:off x="838200" y="1425593"/>
            <a:ext cx="10794833" cy="4791098"/>
          </a:xfrm>
          <a:prstGeom prst="rect">
            <a:avLst/>
          </a:prstGeom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25953BF-E2E9-964D-2C7D-41C78D16751E}"/>
              </a:ext>
            </a:extLst>
          </p:cNvPr>
          <p:cNvSpPr/>
          <p:nvPr/>
        </p:nvSpPr>
        <p:spPr>
          <a:xfrm>
            <a:off x="838200" y="4247295"/>
            <a:ext cx="2508955" cy="1505373"/>
          </a:xfrm>
          <a:custGeom>
            <a:avLst/>
            <a:gdLst>
              <a:gd name="connsiteX0" fmla="*/ 0 w 2508955"/>
              <a:gd name="connsiteY0" fmla="*/ 250901 h 1505373"/>
              <a:gd name="connsiteX1" fmla="*/ 250901 w 2508955"/>
              <a:gd name="connsiteY1" fmla="*/ 0 h 1505373"/>
              <a:gd name="connsiteX2" fmla="*/ 2258054 w 2508955"/>
              <a:gd name="connsiteY2" fmla="*/ 0 h 1505373"/>
              <a:gd name="connsiteX3" fmla="*/ 2508955 w 2508955"/>
              <a:gd name="connsiteY3" fmla="*/ 250901 h 1505373"/>
              <a:gd name="connsiteX4" fmla="*/ 2508955 w 2508955"/>
              <a:gd name="connsiteY4" fmla="*/ 1254472 h 1505373"/>
              <a:gd name="connsiteX5" fmla="*/ 2258054 w 2508955"/>
              <a:gd name="connsiteY5" fmla="*/ 1505373 h 1505373"/>
              <a:gd name="connsiteX6" fmla="*/ 250901 w 2508955"/>
              <a:gd name="connsiteY6" fmla="*/ 1505373 h 1505373"/>
              <a:gd name="connsiteX7" fmla="*/ 0 w 2508955"/>
              <a:gd name="connsiteY7" fmla="*/ 1254472 h 1505373"/>
              <a:gd name="connsiteX8" fmla="*/ 0 w 2508955"/>
              <a:gd name="connsiteY8" fmla="*/ 250901 h 150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8955" h="1505373">
                <a:moveTo>
                  <a:pt x="0" y="250901"/>
                </a:moveTo>
                <a:cubicBezTo>
                  <a:pt x="0" y="112332"/>
                  <a:pt x="112332" y="0"/>
                  <a:pt x="250901" y="0"/>
                </a:cubicBezTo>
                <a:lnTo>
                  <a:pt x="2258054" y="0"/>
                </a:lnTo>
                <a:cubicBezTo>
                  <a:pt x="2396623" y="0"/>
                  <a:pt x="2508955" y="112332"/>
                  <a:pt x="2508955" y="250901"/>
                </a:cubicBezTo>
                <a:lnTo>
                  <a:pt x="2508955" y="1254472"/>
                </a:lnTo>
                <a:cubicBezTo>
                  <a:pt x="2508955" y="1393041"/>
                  <a:pt x="2396623" y="1505373"/>
                  <a:pt x="2258054" y="1505373"/>
                </a:cubicBezTo>
                <a:lnTo>
                  <a:pt x="250901" y="1505373"/>
                </a:lnTo>
                <a:cubicBezTo>
                  <a:pt x="112332" y="1505373"/>
                  <a:pt x="0" y="1393041"/>
                  <a:pt x="0" y="1254472"/>
                </a:cubicBezTo>
                <a:lnTo>
                  <a:pt x="0" y="25090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9686" tIns="149686" rIns="149686" bIns="1496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Iron</a:t>
            </a:r>
            <a:r>
              <a:rPr lang="en-GB" b="0" kern="1200">
                <a:solidFill>
                  <a:schemeClr val="tx1"/>
                </a:solidFill>
              </a:rPr>
              <a:t> &amp; Steel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7D79D7-D376-B4BE-28E4-B6A1A7F8CE36}"/>
              </a:ext>
            </a:extLst>
          </p:cNvPr>
          <p:cNvSpPr/>
          <p:nvPr/>
        </p:nvSpPr>
        <p:spPr>
          <a:xfrm>
            <a:off x="3607937" y="2242988"/>
            <a:ext cx="2508955" cy="1505373"/>
          </a:xfrm>
          <a:custGeom>
            <a:avLst/>
            <a:gdLst>
              <a:gd name="connsiteX0" fmla="*/ 0 w 2508955"/>
              <a:gd name="connsiteY0" fmla="*/ 250901 h 1505373"/>
              <a:gd name="connsiteX1" fmla="*/ 250901 w 2508955"/>
              <a:gd name="connsiteY1" fmla="*/ 0 h 1505373"/>
              <a:gd name="connsiteX2" fmla="*/ 2258054 w 2508955"/>
              <a:gd name="connsiteY2" fmla="*/ 0 h 1505373"/>
              <a:gd name="connsiteX3" fmla="*/ 2508955 w 2508955"/>
              <a:gd name="connsiteY3" fmla="*/ 250901 h 1505373"/>
              <a:gd name="connsiteX4" fmla="*/ 2508955 w 2508955"/>
              <a:gd name="connsiteY4" fmla="*/ 1254472 h 1505373"/>
              <a:gd name="connsiteX5" fmla="*/ 2258054 w 2508955"/>
              <a:gd name="connsiteY5" fmla="*/ 1505373 h 1505373"/>
              <a:gd name="connsiteX6" fmla="*/ 250901 w 2508955"/>
              <a:gd name="connsiteY6" fmla="*/ 1505373 h 1505373"/>
              <a:gd name="connsiteX7" fmla="*/ 0 w 2508955"/>
              <a:gd name="connsiteY7" fmla="*/ 1254472 h 1505373"/>
              <a:gd name="connsiteX8" fmla="*/ 0 w 2508955"/>
              <a:gd name="connsiteY8" fmla="*/ 250901 h 150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8955" h="1505373">
                <a:moveTo>
                  <a:pt x="0" y="250901"/>
                </a:moveTo>
                <a:cubicBezTo>
                  <a:pt x="0" y="112332"/>
                  <a:pt x="112332" y="0"/>
                  <a:pt x="250901" y="0"/>
                </a:cubicBezTo>
                <a:lnTo>
                  <a:pt x="2258054" y="0"/>
                </a:lnTo>
                <a:cubicBezTo>
                  <a:pt x="2396623" y="0"/>
                  <a:pt x="2508955" y="112332"/>
                  <a:pt x="2508955" y="250901"/>
                </a:cubicBezTo>
                <a:lnTo>
                  <a:pt x="2508955" y="1254472"/>
                </a:lnTo>
                <a:cubicBezTo>
                  <a:pt x="2508955" y="1393041"/>
                  <a:pt x="2396623" y="1505373"/>
                  <a:pt x="2258054" y="1505373"/>
                </a:cubicBezTo>
                <a:lnTo>
                  <a:pt x="250901" y="1505373"/>
                </a:lnTo>
                <a:cubicBezTo>
                  <a:pt x="112332" y="1505373"/>
                  <a:pt x="0" y="1393041"/>
                  <a:pt x="0" y="1254472"/>
                </a:cubicBezTo>
                <a:lnTo>
                  <a:pt x="0" y="25090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9686" tIns="149686" rIns="149686" bIns="14968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>
                <a:solidFill>
                  <a:schemeClr val="tx1"/>
                </a:solidFill>
              </a:rPr>
              <a:t>Furniture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734457D-41D6-2159-3B21-F647F003DB00}"/>
              </a:ext>
            </a:extLst>
          </p:cNvPr>
          <p:cNvSpPr/>
          <p:nvPr/>
        </p:nvSpPr>
        <p:spPr>
          <a:xfrm>
            <a:off x="6364426" y="2242988"/>
            <a:ext cx="2508955" cy="1505373"/>
          </a:xfrm>
          <a:custGeom>
            <a:avLst/>
            <a:gdLst>
              <a:gd name="connsiteX0" fmla="*/ 0 w 2508955"/>
              <a:gd name="connsiteY0" fmla="*/ 250901 h 1505373"/>
              <a:gd name="connsiteX1" fmla="*/ 250901 w 2508955"/>
              <a:gd name="connsiteY1" fmla="*/ 0 h 1505373"/>
              <a:gd name="connsiteX2" fmla="*/ 2258054 w 2508955"/>
              <a:gd name="connsiteY2" fmla="*/ 0 h 1505373"/>
              <a:gd name="connsiteX3" fmla="*/ 2508955 w 2508955"/>
              <a:gd name="connsiteY3" fmla="*/ 250901 h 1505373"/>
              <a:gd name="connsiteX4" fmla="*/ 2508955 w 2508955"/>
              <a:gd name="connsiteY4" fmla="*/ 1254472 h 1505373"/>
              <a:gd name="connsiteX5" fmla="*/ 2258054 w 2508955"/>
              <a:gd name="connsiteY5" fmla="*/ 1505373 h 1505373"/>
              <a:gd name="connsiteX6" fmla="*/ 250901 w 2508955"/>
              <a:gd name="connsiteY6" fmla="*/ 1505373 h 1505373"/>
              <a:gd name="connsiteX7" fmla="*/ 0 w 2508955"/>
              <a:gd name="connsiteY7" fmla="*/ 1254472 h 1505373"/>
              <a:gd name="connsiteX8" fmla="*/ 0 w 2508955"/>
              <a:gd name="connsiteY8" fmla="*/ 250901 h 150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8955" h="1505373">
                <a:moveTo>
                  <a:pt x="0" y="250901"/>
                </a:moveTo>
                <a:cubicBezTo>
                  <a:pt x="0" y="112332"/>
                  <a:pt x="112332" y="0"/>
                  <a:pt x="250901" y="0"/>
                </a:cubicBezTo>
                <a:lnTo>
                  <a:pt x="2258054" y="0"/>
                </a:lnTo>
                <a:cubicBezTo>
                  <a:pt x="2396623" y="0"/>
                  <a:pt x="2508955" y="112332"/>
                  <a:pt x="2508955" y="250901"/>
                </a:cubicBezTo>
                <a:lnTo>
                  <a:pt x="2508955" y="1254472"/>
                </a:lnTo>
                <a:cubicBezTo>
                  <a:pt x="2508955" y="1393041"/>
                  <a:pt x="2396623" y="1505373"/>
                  <a:pt x="2258054" y="1505373"/>
                </a:cubicBezTo>
                <a:lnTo>
                  <a:pt x="250901" y="1505373"/>
                </a:lnTo>
                <a:cubicBezTo>
                  <a:pt x="112332" y="1505373"/>
                  <a:pt x="0" y="1393041"/>
                  <a:pt x="0" y="1254472"/>
                </a:cubicBezTo>
                <a:lnTo>
                  <a:pt x="0" y="25090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9686" tIns="149686" rIns="149686" bIns="1496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Tyres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0BAEC1-80C3-8B14-F2CA-782E96D473C8}"/>
              </a:ext>
            </a:extLst>
          </p:cNvPr>
          <p:cNvSpPr/>
          <p:nvPr/>
        </p:nvSpPr>
        <p:spPr>
          <a:xfrm>
            <a:off x="9120915" y="2242988"/>
            <a:ext cx="2508955" cy="1505373"/>
          </a:xfrm>
          <a:custGeom>
            <a:avLst/>
            <a:gdLst>
              <a:gd name="connsiteX0" fmla="*/ 0 w 2508955"/>
              <a:gd name="connsiteY0" fmla="*/ 250901 h 1505373"/>
              <a:gd name="connsiteX1" fmla="*/ 250901 w 2508955"/>
              <a:gd name="connsiteY1" fmla="*/ 0 h 1505373"/>
              <a:gd name="connsiteX2" fmla="*/ 2258054 w 2508955"/>
              <a:gd name="connsiteY2" fmla="*/ 0 h 1505373"/>
              <a:gd name="connsiteX3" fmla="*/ 2508955 w 2508955"/>
              <a:gd name="connsiteY3" fmla="*/ 250901 h 1505373"/>
              <a:gd name="connsiteX4" fmla="*/ 2508955 w 2508955"/>
              <a:gd name="connsiteY4" fmla="*/ 1254472 h 1505373"/>
              <a:gd name="connsiteX5" fmla="*/ 2258054 w 2508955"/>
              <a:gd name="connsiteY5" fmla="*/ 1505373 h 1505373"/>
              <a:gd name="connsiteX6" fmla="*/ 250901 w 2508955"/>
              <a:gd name="connsiteY6" fmla="*/ 1505373 h 1505373"/>
              <a:gd name="connsiteX7" fmla="*/ 0 w 2508955"/>
              <a:gd name="connsiteY7" fmla="*/ 1254472 h 1505373"/>
              <a:gd name="connsiteX8" fmla="*/ 0 w 2508955"/>
              <a:gd name="connsiteY8" fmla="*/ 250901 h 150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8955" h="1505373">
                <a:moveTo>
                  <a:pt x="0" y="250901"/>
                </a:moveTo>
                <a:cubicBezTo>
                  <a:pt x="0" y="112332"/>
                  <a:pt x="112332" y="0"/>
                  <a:pt x="250901" y="0"/>
                </a:cubicBezTo>
                <a:lnTo>
                  <a:pt x="2258054" y="0"/>
                </a:lnTo>
                <a:cubicBezTo>
                  <a:pt x="2396623" y="0"/>
                  <a:pt x="2508955" y="112332"/>
                  <a:pt x="2508955" y="250901"/>
                </a:cubicBezTo>
                <a:lnTo>
                  <a:pt x="2508955" y="1254472"/>
                </a:lnTo>
                <a:cubicBezTo>
                  <a:pt x="2508955" y="1393041"/>
                  <a:pt x="2396623" y="1505373"/>
                  <a:pt x="2258054" y="1505373"/>
                </a:cubicBezTo>
                <a:lnTo>
                  <a:pt x="250901" y="1505373"/>
                </a:lnTo>
                <a:cubicBezTo>
                  <a:pt x="112332" y="1505373"/>
                  <a:pt x="0" y="1393041"/>
                  <a:pt x="0" y="1254472"/>
                </a:cubicBezTo>
                <a:lnTo>
                  <a:pt x="0" y="25090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9686" tIns="149686" rIns="149686" bIns="1496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Mattresses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9DCA35-F18F-550F-8BCC-806D59C6B7B4}"/>
              </a:ext>
            </a:extLst>
          </p:cNvPr>
          <p:cNvSpPr/>
          <p:nvPr/>
        </p:nvSpPr>
        <p:spPr>
          <a:xfrm>
            <a:off x="851448" y="2242988"/>
            <a:ext cx="2508955" cy="1505373"/>
          </a:xfrm>
          <a:custGeom>
            <a:avLst/>
            <a:gdLst>
              <a:gd name="connsiteX0" fmla="*/ 0 w 2508955"/>
              <a:gd name="connsiteY0" fmla="*/ 250901 h 1505373"/>
              <a:gd name="connsiteX1" fmla="*/ 250901 w 2508955"/>
              <a:gd name="connsiteY1" fmla="*/ 0 h 1505373"/>
              <a:gd name="connsiteX2" fmla="*/ 2258054 w 2508955"/>
              <a:gd name="connsiteY2" fmla="*/ 0 h 1505373"/>
              <a:gd name="connsiteX3" fmla="*/ 2508955 w 2508955"/>
              <a:gd name="connsiteY3" fmla="*/ 250901 h 1505373"/>
              <a:gd name="connsiteX4" fmla="*/ 2508955 w 2508955"/>
              <a:gd name="connsiteY4" fmla="*/ 1254472 h 1505373"/>
              <a:gd name="connsiteX5" fmla="*/ 2258054 w 2508955"/>
              <a:gd name="connsiteY5" fmla="*/ 1505373 h 1505373"/>
              <a:gd name="connsiteX6" fmla="*/ 250901 w 2508955"/>
              <a:gd name="connsiteY6" fmla="*/ 1505373 h 1505373"/>
              <a:gd name="connsiteX7" fmla="*/ 0 w 2508955"/>
              <a:gd name="connsiteY7" fmla="*/ 1254472 h 1505373"/>
              <a:gd name="connsiteX8" fmla="*/ 0 w 2508955"/>
              <a:gd name="connsiteY8" fmla="*/ 250901 h 150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8955" h="1505373">
                <a:moveTo>
                  <a:pt x="0" y="250901"/>
                </a:moveTo>
                <a:cubicBezTo>
                  <a:pt x="0" y="112332"/>
                  <a:pt x="112332" y="0"/>
                  <a:pt x="250901" y="0"/>
                </a:cubicBezTo>
                <a:lnTo>
                  <a:pt x="2258054" y="0"/>
                </a:lnTo>
                <a:cubicBezTo>
                  <a:pt x="2396623" y="0"/>
                  <a:pt x="2508955" y="112332"/>
                  <a:pt x="2508955" y="250901"/>
                </a:cubicBezTo>
                <a:lnTo>
                  <a:pt x="2508955" y="1254472"/>
                </a:lnTo>
                <a:cubicBezTo>
                  <a:pt x="2508955" y="1393041"/>
                  <a:pt x="2396623" y="1505373"/>
                  <a:pt x="2258054" y="1505373"/>
                </a:cubicBezTo>
                <a:lnTo>
                  <a:pt x="250901" y="1505373"/>
                </a:lnTo>
                <a:cubicBezTo>
                  <a:pt x="112332" y="1505373"/>
                  <a:pt x="0" y="1393041"/>
                  <a:pt x="0" y="1254472"/>
                </a:cubicBezTo>
                <a:lnTo>
                  <a:pt x="0" y="25090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9686" tIns="149686" rIns="149686" bIns="14968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>
                <a:solidFill>
                  <a:schemeClr val="tx1"/>
                </a:solidFill>
              </a:rPr>
              <a:t>Textiles</a:t>
            </a:r>
            <a:r>
              <a:rPr lang="en-GB" sz="2400">
                <a:solidFill>
                  <a:schemeClr val="tx1"/>
                </a:solidFill>
              </a:rPr>
              <a:t>/</a:t>
            </a:r>
            <a:r>
              <a:rPr lang="en-GB" sz="2000">
                <a:solidFill>
                  <a:schemeClr val="tx1"/>
                </a:solidFill>
              </a:rPr>
              <a:t>Apparel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95A32FE-1CFC-202D-DDF4-FDFAD4E14D6A}"/>
              </a:ext>
            </a:extLst>
          </p:cNvPr>
          <p:cNvSpPr/>
          <p:nvPr/>
        </p:nvSpPr>
        <p:spPr>
          <a:xfrm>
            <a:off x="6360010" y="4247295"/>
            <a:ext cx="2508955" cy="1505373"/>
          </a:xfrm>
          <a:custGeom>
            <a:avLst/>
            <a:gdLst>
              <a:gd name="connsiteX0" fmla="*/ 0 w 2508955"/>
              <a:gd name="connsiteY0" fmla="*/ 250901 h 1505373"/>
              <a:gd name="connsiteX1" fmla="*/ 250901 w 2508955"/>
              <a:gd name="connsiteY1" fmla="*/ 0 h 1505373"/>
              <a:gd name="connsiteX2" fmla="*/ 2258054 w 2508955"/>
              <a:gd name="connsiteY2" fmla="*/ 0 h 1505373"/>
              <a:gd name="connsiteX3" fmla="*/ 2508955 w 2508955"/>
              <a:gd name="connsiteY3" fmla="*/ 250901 h 1505373"/>
              <a:gd name="connsiteX4" fmla="*/ 2508955 w 2508955"/>
              <a:gd name="connsiteY4" fmla="*/ 1254472 h 1505373"/>
              <a:gd name="connsiteX5" fmla="*/ 2258054 w 2508955"/>
              <a:gd name="connsiteY5" fmla="*/ 1505373 h 1505373"/>
              <a:gd name="connsiteX6" fmla="*/ 250901 w 2508955"/>
              <a:gd name="connsiteY6" fmla="*/ 1505373 h 1505373"/>
              <a:gd name="connsiteX7" fmla="*/ 0 w 2508955"/>
              <a:gd name="connsiteY7" fmla="*/ 1254472 h 1505373"/>
              <a:gd name="connsiteX8" fmla="*/ 0 w 2508955"/>
              <a:gd name="connsiteY8" fmla="*/ 250901 h 150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8955" h="1505373">
                <a:moveTo>
                  <a:pt x="0" y="250901"/>
                </a:moveTo>
                <a:cubicBezTo>
                  <a:pt x="0" y="112332"/>
                  <a:pt x="112332" y="0"/>
                  <a:pt x="250901" y="0"/>
                </a:cubicBezTo>
                <a:lnTo>
                  <a:pt x="2258054" y="0"/>
                </a:lnTo>
                <a:cubicBezTo>
                  <a:pt x="2396623" y="0"/>
                  <a:pt x="2508955" y="112332"/>
                  <a:pt x="2508955" y="250901"/>
                </a:cubicBezTo>
                <a:lnTo>
                  <a:pt x="2508955" y="1254472"/>
                </a:lnTo>
                <a:cubicBezTo>
                  <a:pt x="2508955" y="1393041"/>
                  <a:pt x="2396623" y="1505373"/>
                  <a:pt x="2258054" y="1505373"/>
                </a:cubicBezTo>
                <a:lnTo>
                  <a:pt x="250901" y="1505373"/>
                </a:lnTo>
                <a:cubicBezTo>
                  <a:pt x="112332" y="1505373"/>
                  <a:pt x="0" y="1393041"/>
                  <a:pt x="0" y="1254472"/>
                </a:cubicBezTo>
                <a:lnTo>
                  <a:pt x="0" y="25090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9686" tIns="149686" rIns="149686" bIns="1496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Energy-related</a:t>
            </a:r>
            <a:r>
              <a:rPr lang="en-GB" sz="2000" b="0" i="1" kern="1200">
                <a:solidFill>
                  <a:schemeClr val="tx1"/>
                </a:solidFill>
              </a:rPr>
              <a:t> </a:t>
            </a:r>
            <a:r>
              <a:rPr lang="en-GB" sz="2000">
                <a:solidFill>
                  <a:schemeClr val="tx1"/>
                </a:solidFill>
              </a:rPr>
              <a:t>products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C9D7564-13EE-9FD4-42D2-0F3623B8B197}"/>
              </a:ext>
            </a:extLst>
          </p:cNvPr>
          <p:cNvSpPr/>
          <p:nvPr/>
        </p:nvSpPr>
        <p:spPr>
          <a:xfrm>
            <a:off x="9120915" y="4247295"/>
            <a:ext cx="2508955" cy="1505373"/>
          </a:xfrm>
          <a:custGeom>
            <a:avLst/>
            <a:gdLst>
              <a:gd name="connsiteX0" fmla="*/ 0 w 2508955"/>
              <a:gd name="connsiteY0" fmla="*/ 250901 h 1505373"/>
              <a:gd name="connsiteX1" fmla="*/ 250901 w 2508955"/>
              <a:gd name="connsiteY1" fmla="*/ 0 h 1505373"/>
              <a:gd name="connsiteX2" fmla="*/ 2258054 w 2508955"/>
              <a:gd name="connsiteY2" fmla="*/ 0 h 1505373"/>
              <a:gd name="connsiteX3" fmla="*/ 2508955 w 2508955"/>
              <a:gd name="connsiteY3" fmla="*/ 250901 h 1505373"/>
              <a:gd name="connsiteX4" fmla="*/ 2508955 w 2508955"/>
              <a:gd name="connsiteY4" fmla="*/ 1254472 h 1505373"/>
              <a:gd name="connsiteX5" fmla="*/ 2258054 w 2508955"/>
              <a:gd name="connsiteY5" fmla="*/ 1505373 h 1505373"/>
              <a:gd name="connsiteX6" fmla="*/ 250901 w 2508955"/>
              <a:gd name="connsiteY6" fmla="*/ 1505373 h 1505373"/>
              <a:gd name="connsiteX7" fmla="*/ 0 w 2508955"/>
              <a:gd name="connsiteY7" fmla="*/ 1254472 h 1505373"/>
              <a:gd name="connsiteX8" fmla="*/ 0 w 2508955"/>
              <a:gd name="connsiteY8" fmla="*/ 250901 h 150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8955" h="1505373">
                <a:moveTo>
                  <a:pt x="0" y="250901"/>
                </a:moveTo>
                <a:cubicBezTo>
                  <a:pt x="0" y="112332"/>
                  <a:pt x="112332" y="0"/>
                  <a:pt x="250901" y="0"/>
                </a:cubicBezTo>
                <a:lnTo>
                  <a:pt x="2258054" y="0"/>
                </a:lnTo>
                <a:cubicBezTo>
                  <a:pt x="2396623" y="0"/>
                  <a:pt x="2508955" y="112332"/>
                  <a:pt x="2508955" y="250901"/>
                </a:cubicBezTo>
                <a:lnTo>
                  <a:pt x="2508955" y="1254472"/>
                </a:lnTo>
                <a:cubicBezTo>
                  <a:pt x="2508955" y="1393041"/>
                  <a:pt x="2396623" y="1505373"/>
                  <a:pt x="2258054" y="1505373"/>
                </a:cubicBezTo>
                <a:lnTo>
                  <a:pt x="250901" y="1505373"/>
                </a:lnTo>
                <a:cubicBezTo>
                  <a:pt x="112332" y="1505373"/>
                  <a:pt x="0" y="1393041"/>
                  <a:pt x="0" y="1254472"/>
                </a:cubicBezTo>
                <a:lnTo>
                  <a:pt x="0" y="25090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9686" tIns="149686" rIns="149686" bIns="1496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ICT products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968A172-B917-96A4-7572-34CC6AFF02B4}"/>
              </a:ext>
            </a:extLst>
          </p:cNvPr>
          <p:cNvSpPr/>
          <p:nvPr/>
        </p:nvSpPr>
        <p:spPr>
          <a:xfrm>
            <a:off x="3599105" y="4247295"/>
            <a:ext cx="2508955" cy="1505373"/>
          </a:xfrm>
          <a:custGeom>
            <a:avLst/>
            <a:gdLst>
              <a:gd name="connsiteX0" fmla="*/ 0 w 2508955"/>
              <a:gd name="connsiteY0" fmla="*/ 250901 h 1505373"/>
              <a:gd name="connsiteX1" fmla="*/ 250901 w 2508955"/>
              <a:gd name="connsiteY1" fmla="*/ 0 h 1505373"/>
              <a:gd name="connsiteX2" fmla="*/ 2258054 w 2508955"/>
              <a:gd name="connsiteY2" fmla="*/ 0 h 1505373"/>
              <a:gd name="connsiteX3" fmla="*/ 2508955 w 2508955"/>
              <a:gd name="connsiteY3" fmla="*/ 250901 h 1505373"/>
              <a:gd name="connsiteX4" fmla="*/ 2508955 w 2508955"/>
              <a:gd name="connsiteY4" fmla="*/ 1254472 h 1505373"/>
              <a:gd name="connsiteX5" fmla="*/ 2258054 w 2508955"/>
              <a:gd name="connsiteY5" fmla="*/ 1505373 h 1505373"/>
              <a:gd name="connsiteX6" fmla="*/ 250901 w 2508955"/>
              <a:gd name="connsiteY6" fmla="*/ 1505373 h 1505373"/>
              <a:gd name="connsiteX7" fmla="*/ 0 w 2508955"/>
              <a:gd name="connsiteY7" fmla="*/ 1254472 h 1505373"/>
              <a:gd name="connsiteX8" fmla="*/ 0 w 2508955"/>
              <a:gd name="connsiteY8" fmla="*/ 250901 h 150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8955" h="1505373">
                <a:moveTo>
                  <a:pt x="0" y="250901"/>
                </a:moveTo>
                <a:cubicBezTo>
                  <a:pt x="0" y="112332"/>
                  <a:pt x="112332" y="0"/>
                  <a:pt x="250901" y="0"/>
                </a:cubicBezTo>
                <a:lnTo>
                  <a:pt x="2258054" y="0"/>
                </a:lnTo>
                <a:cubicBezTo>
                  <a:pt x="2396623" y="0"/>
                  <a:pt x="2508955" y="112332"/>
                  <a:pt x="2508955" y="250901"/>
                </a:cubicBezTo>
                <a:lnTo>
                  <a:pt x="2508955" y="1254472"/>
                </a:lnTo>
                <a:cubicBezTo>
                  <a:pt x="2508955" y="1393041"/>
                  <a:pt x="2396623" y="1505373"/>
                  <a:pt x="2258054" y="1505373"/>
                </a:cubicBezTo>
                <a:lnTo>
                  <a:pt x="250901" y="1505373"/>
                </a:lnTo>
                <a:cubicBezTo>
                  <a:pt x="112332" y="1505373"/>
                  <a:pt x="0" y="1393041"/>
                  <a:pt x="0" y="1254472"/>
                </a:cubicBezTo>
                <a:lnTo>
                  <a:pt x="0" y="250901"/>
                </a:lnTo>
                <a:close/>
              </a:path>
            </a:pathLst>
          </a:custGeom>
          <a:solidFill>
            <a:schemeClr val="bg1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149686" tIns="149686" rIns="149686" bIns="149686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>
                <a:solidFill>
                  <a:schemeClr val="tx1"/>
                </a:solidFill>
              </a:rPr>
              <a:t>Aluminium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56C3D2B8-2971-1D22-87EF-576F34B69ECA}"/>
              </a:ext>
            </a:extLst>
          </p:cNvPr>
          <p:cNvSpPr/>
          <p:nvPr/>
        </p:nvSpPr>
        <p:spPr>
          <a:xfrm>
            <a:off x="932688" y="1792224"/>
            <a:ext cx="10697182" cy="359428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b="1"/>
              <a:t>Final products included </a:t>
            </a:r>
            <a:endParaRPr lang="en-GB" b="1">
              <a:cs typeface="Arial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BE1676-4D98-999B-D663-45781E5B429F}"/>
              </a:ext>
            </a:extLst>
          </p:cNvPr>
          <p:cNvSpPr/>
          <p:nvPr/>
        </p:nvSpPr>
        <p:spPr>
          <a:xfrm>
            <a:off x="932688" y="3818114"/>
            <a:ext cx="5163312" cy="355600"/>
          </a:xfrm>
          <a:prstGeom prst="roundRect">
            <a:avLst/>
          </a:prstGeom>
          <a:solidFill>
            <a:srgbClr val="023B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b="1"/>
              <a:t>Intermediate products included</a:t>
            </a:r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39F6975-9992-793D-08AC-E5D71681EF2C}"/>
              </a:ext>
            </a:extLst>
          </p:cNvPr>
          <p:cNvSpPr/>
          <p:nvPr/>
        </p:nvSpPr>
        <p:spPr>
          <a:xfrm>
            <a:off x="6360010" y="3818114"/>
            <a:ext cx="5269860" cy="35560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b="1"/>
              <a:t>Products included </a:t>
            </a:r>
            <a:r>
              <a:rPr lang="en-GB" b="1">
                <a:ea typeface="+mn-lt"/>
                <a:cs typeface="+mn-lt"/>
              </a:rPr>
              <a:t>under the transition rules</a:t>
            </a:r>
            <a:endParaRPr lang="en-GB" b="1">
              <a:cs typeface="Arial"/>
            </a:endParaRPr>
          </a:p>
        </p:txBody>
      </p:sp>
      <p:pic>
        <p:nvPicPr>
          <p:cNvPr id="31" name="Graphic 30" descr="Shirt with solid fill">
            <a:extLst>
              <a:ext uri="{FF2B5EF4-FFF2-40B4-BE49-F238E27FC236}">
                <a16:creationId xmlns:a16="http://schemas.microsoft.com/office/drawing/2014/main" id="{DD574BFF-5FCE-15AE-7E66-F8BA8B8E1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301" y="2336067"/>
            <a:ext cx="436107" cy="436107"/>
          </a:xfrm>
          <a:prstGeom prst="rect">
            <a:avLst/>
          </a:prstGeom>
        </p:spPr>
      </p:pic>
      <p:pic>
        <p:nvPicPr>
          <p:cNvPr id="33" name="Graphic 32" descr="Couch with solid fill">
            <a:extLst>
              <a:ext uri="{FF2B5EF4-FFF2-40B4-BE49-F238E27FC236}">
                <a16:creationId xmlns:a16="http://schemas.microsoft.com/office/drawing/2014/main" id="{4F124BDE-C85A-62D5-FDD5-C3215BD404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75776" y="2216493"/>
            <a:ext cx="613344" cy="613344"/>
          </a:xfrm>
          <a:prstGeom prst="rect">
            <a:avLst/>
          </a:prstGeom>
        </p:spPr>
      </p:pic>
      <p:pic>
        <p:nvPicPr>
          <p:cNvPr id="35" name="Graphic 34" descr="Car with solid fill">
            <a:extLst>
              <a:ext uri="{FF2B5EF4-FFF2-40B4-BE49-F238E27FC236}">
                <a16:creationId xmlns:a16="http://schemas.microsoft.com/office/drawing/2014/main" id="{5CB016AE-CC96-4E20-D994-9EC853CDD7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32265" y="2288626"/>
            <a:ext cx="603121" cy="603121"/>
          </a:xfrm>
          <a:prstGeom prst="rect">
            <a:avLst/>
          </a:prstGeom>
        </p:spPr>
      </p:pic>
      <p:pic>
        <p:nvPicPr>
          <p:cNvPr id="37" name="Graphic 36" descr="Bed with solid fill">
            <a:extLst>
              <a:ext uri="{FF2B5EF4-FFF2-40B4-BE49-F238E27FC236}">
                <a16:creationId xmlns:a16="http://schemas.microsoft.com/office/drawing/2014/main" id="{D4BF1340-AFF6-D6E6-5012-C719A3E238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68981" y="2250378"/>
            <a:ext cx="579107" cy="579107"/>
          </a:xfrm>
          <a:prstGeom prst="rect">
            <a:avLst/>
          </a:prstGeom>
        </p:spPr>
      </p:pic>
      <p:pic>
        <p:nvPicPr>
          <p:cNvPr id="39" name="Graphic 38" descr="Nails with solid fill">
            <a:extLst>
              <a:ext uri="{FF2B5EF4-FFF2-40B4-BE49-F238E27FC236}">
                <a16:creationId xmlns:a16="http://schemas.microsoft.com/office/drawing/2014/main" id="{7A73E1EE-E253-74CC-FA3B-31870E4A56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0458" y="4292586"/>
            <a:ext cx="523440" cy="523440"/>
          </a:xfrm>
          <a:prstGeom prst="rect">
            <a:avLst/>
          </a:prstGeom>
        </p:spPr>
      </p:pic>
      <p:pic>
        <p:nvPicPr>
          <p:cNvPr id="41" name="Graphic 40" descr="Smart Phone with solid fill">
            <a:extLst>
              <a:ext uri="{FF2B5EF4-FFF2-40B4-BE49-F238E27FC236}">
                <a16:creationId xmlns:a16="http://schemas.microsoft.com/office/drawing/2014/main" id="{7A01A47A-C3DF-D147-49A2-FF20F99220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24445" y="4350098"/>
            <a:ext cx="404187" cy="404187"/>
          </a:xfrm>
          <a:prstGeom prst="rect">
            <a:avLst/>
          </a:prstGeom>
        </p:spPr>
      </p:pic>
      <p:pic>
        <p:nvPicPr>
          <p:cNvPr id="43" name="Graphic 42" descr="Renewable Energy with solid fill">
            <a:extLst>
              <a:ext uri="{FF2B5EF4-FFF2-40B4-BE49-F238E27FC236}">
                <a16:creationId xmlns:a16="http://schemas.microsoft.com/office/drawing/2014/main" id="{B832CEAE-4B6D-0756-1AFD-E9A407BF693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37578" y="4283442"/>
            <a:ext cx="457413" cy="457413"/>
          </a:xfrm>
          <a:prstGeom prst="rect">
            <a:avLst/>
          </a:prstGeom>
        </p:spPr>
      </p:pic>
      <p:pic>
        <p:nvPicPr>
          <p:cNvPr id="47" name="Graphic 46" descr="Tools with solid fill">
            <a:extLst>
              <a:ext uri="{FF2B5EF4-FFF2-40B4-BE49-F238E27FC236}">
                <a16:creationId xmlns:a16="http://schemas.microsoft.com/office/drawing/2014/main" id="{7182B221-DDF7-25E4-6B70-323CDCC382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729407" y="4373342"/>
            <a:ext cx="433540" cy="43354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B5D7450-45CE-5C2D-8241-FBCC7528D2F2}"/>
              </a:ext>
            </a:extLst>
          </p:cNvPr>
          <p:cNvSpPr txBox="1"/>
          <p:nvPr/>
        </p:nvSpPr>
        <p:spPr>
          <a:xfrm>
            <a:off x="1722623" y="3292365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chemeClr val="tx2">
                    <a:lumMod val="75000"/>
                  </a:schemeClr>
                </a:solidFill>
              </a:rPr>
              <a:t>2027*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9E2F2A0-16BA-1872-EF56-1EC262321254}"/>
              </a:ext>
            </a:extLst>
          </p:cNvPr>
          <p:cNvSpPr txBox="1"/>
          <p:nvPr/>
        </p:nvSpPr>
        <p:spPr>
          <a:xfrm>
            <a:off x="4502445" y="3292365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chemeClr val="tx2">
                    <a:lumMod val="75000"/>
                  </a:schemeClr>
                </a:solidFill>
              </a:rPr>
              <a:t>2028*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8C9CEC-18C2-4C66-C437-1A4117ACBFCB}"/>
              </a:ext>
            </a:extLst>
          </p:cNvPr>
          <p:cNvSpPr txBox="1"/>
          <p:nvPr/>
        </p:nvSpPr>
        <p:spPr>
          <a:xfrm>
            <a:off x="7282267" y="3292365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chemeClr val="tx2">
                    <a:lumMod val="75000"/>
                  </a:schemeClr>
                </a:solidFill>
              </a:rPr>
              <a:t>2027*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A959DC-A0EE-402D-24AA-C45E4D8B1AA3}"/>
              </a:ext>
            </a:extLst>
          </p:cNvPr>
          <p:cNvSpPr txBox="1"/>
          <p:nvPr/>
        </p:nvSpPr>
        <p:spPr>
          <a:xfrm>
            <a:off x="10062090" y="3292365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chemeClr val="tx2">
                    <a:lumMod val="75000"/>
                  </a:schemeClr>
                </a:solidFill>
              </a:rPr>
              <a:t>2029*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FB3FFBA-25A0-2832-3CEE-7B072B729DF2}"/>
              </a:ext>
            </a:extLst>
          </p:cNvPr>
          <p:cNvSpPr txBox="1"/>
          <p:nvPr/>
        </p:nvSpPr>
        <p:spPr>
          <a:xfrm>
            <a:off x="1722623" y="5298068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chemeClr val="tx2">
                    <a:lumMod val="75000"/>
                  </a:schemeClr>
                </a:solidFill>
              </a:rPr>
              <a:t>2026*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356CAFD-3F17-B578-D891-CE8985519A9B}"/>
              </a:ext>
            </a:extLst>
          </p:cNvPr>
          <p:cNvSpPr txBox="1"/>
          <p:nvPr/>
        </p:nvSpPr>
        <p:spPr>
          <a:xfrm>
            <a:off x="4502445" y="5298068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chemeClr val="tx2">
                    <a:lumMod val="75000"/>
                  </a:schemeClr>
                </a:solidFill>
              </a:rPr>
              <a:t>2027*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7BF731-FBC2-C1A3-B3E8-DF488F05B900}"/>
              </a:ext>
            </a:extLst>
          </p:cNvPr>
          <p:cNvSpPr txBox="1"/>
          <p:nvPr/>
        </p:nvSpPr>
        <p:spPr>
          <a:xfrm>
            <a:off x="10062090" y="5298068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chemeClr val="tx2">
                    <a:lumMod val="75000"/>
                  </a:schemeClr>
                </a:solidFill>
              </a:rPr>
              <a:t>2029*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7A21E3A-2918-50E6-5CF6-42BC10C82E7F}"/>
              </a:ext>
            </a:extLst>
          </p:cNvPr>
          <p:cNvSpPr txBox="1"/>
          <p:nvPr/>
        </p:nvSpPr>
        <p:spPr>
          <a:xfrm>
            <a:off x="7128157" y="5298068"/>
            <a:ext cx="201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>
                <a:solidFill>
                  <a:schemeClr val="tx2">
                    <a:lumMod val="75000"/>
                  </a:schemeClr>
                </a:solidFill>
              </a:rPr>
              <a:t>2026 - 2030*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8B2C31B-F459-92A2-137F-17046A392C1B}"/>
              </a:ext>
            </a:extLst>
          </p:cNvPr>
          <p:cNvSpPr txBox="1"/>
          <p:nvPr/>
        </p:nvSpPr>
        <p:spPr>
          <a:xfrm>
            <a:off x="6712556" y="6112609"/>
            <a:ext cx="4562856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>
                <a:solidFill>
                  <a:schemeClr val="tx2">
                    <a:lumMod val="75000"/>
                  </a:schemeClr>
                </a:solidFill>
              </a:rPr>
              <a:t>* indicative timeline for adoption </a:t>
            </a:r>
          </a:p>
          <a:p>
            <a:r>
              <a:rPr lang="en-GB" sz="1100" b="1">
                <a:solidFill>
                  <a:schemeClr val="tx2">
                    <a:lumMod val="75000"/>
                  </a:schemeClr>
                </a:solidFill>
                <a:cs typeface="Arial"/>
              </a:rPr>
              <a:t>** </a:t>
            </a:r>
            <a:r>
              <a:rPr lang="en-GB" sz="1100" b="1">
                <a:solidFill>
                  <a:schemeClr val="tx2">
                    <a:lumMod val="75000"/>
                  </a:schemeClr>
                </a:solidFill>
                <a:latin typeface="Arial"/>
                <a:ea typeface="Roboto"/>
                <a:cs typeface="Arial"/>
              </a:rPr>
              <a:t>Document 52025DC0187, COM/2025/187 final</a:t>
            </a:r>
            <a:endParaRPr lang="en-GB" sz="1100" b="1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0908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2_Slide_Master">
  <a:themeElements>
    <a:clrScheme name="Custom 4">
      <a:dk1>
        <a:srgbClr val="646567"/>
      </a:dk1>
      <a:lt1>
        <a:srgbClr val="FFFFFF"/>
      </a:lt1>
      <a:dk2>
        <a:srgbClr val="000000"/>
      </a:dk2>
      <a:lt2>
        <a:srgbClr val="C5C6C8"/>
      </a:lt2>
      <a:accent1>
        <a:srgbClr val="004494"/>
      </a:accent1>
      <a:accent2>
        <a:srgbClr val="033860"/>
      </a:accent2>
      <a:accent3>
        <a:srgbClr val="FEF200"/>
      </a:accent3>
      <a:accent4>
        <a:srgbClr val="FFDB1A"/>
      </a:accent4>
      <a:accent5>
        <a:srgbClr val="43C2CB"/>
      </a:accent5>
      <a:accent6>
        <a:srgbClr val="DC383A"/>
      </a:accent6>
      <a:hlink>
        <a:srgbClr val="7030A0"/>
      </a:hlink>
      <a:folHlink>
        <a:srgbClr val="7030A0"/>
      </a:folHlink>
    </a:clrScheme>
    <a:fontScheme name="EC_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>
          <a:noFill/>
        </a:ln>
      </a:spPr>
      <a:bodyPr anchor="t"/>
      <a:lstStyle>
        <a:defPPr algn="ctr">
          <a:defRPr sz="1100" b="0" dirty="0" smtClean="0">
            <a:solidFill>
              <a:srgbClr val="646567"/>
            </a:solidFill>
          </a:defRPr>
        </a:defPPr>
      </a:lstStyle>
    </a:spDef>
    <a:lnDef>
      <a:spPr bwMode="auto">
        <a:noFill/>
        <a:ln w="19050" cap="rnd" cmpd="sng" algn="ctr">
          <a:solidFill>
            <a:schemeClr val="bg1">
              <a:lumMod val="75000"/>
            </a:schemeClr>
          </a:solidFill>
          <a:prstDash val="sysDot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b="0" smtClean="0">
            <a:solidFill>
              <a:srgbClr val="646567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5032017_CEF_Digital_WS" id="{3E42516A-0590-4040-8841-D7753CBA78CE}" vid="{A9513D67-879E-2D43-BD9A-AD6E5B624A35}"/>
    </a:ext>
  </a:extLst>
</a:theme>
</file>

<file path=ppt/theme/theme3.xml><?xml version="1.0" encoding="utf-8"?>
<a:theme xmlns:a="http://schemas.openxmlformats.org/drawingml/2006/main" name="Theme1">
  <a:themeElements>
    <a:clrScheme name="JRC colour palette">
      <a:dk1>
        <a:srgbClr val="000000"/>
      </a:dk1>
      <a:lt1>
        <a:srgbClr val="FFFFFF"/>
      </a:lt1>
      <a:dk2>
        <a:srgbClr val="4E51A5"/>
      </a:dk2>
      <a:lt2>
        <a:srgbClr val="EDEDED"/>
      </a:lt2>
      <a:accent1>
        <a:srgbClr val="9874DF"/>
      </a:accent1>
      <a:accent2>
        <a:srgbClr val="8294F3"/>
      </a:accent2>
      <a:accent3>
        <a:srgbClr val="45B9EB"/>
      </a:accent3>
      <a:accent4>
        <a:srgbClr val="64D3D4"/>
      </a:accent4>
      <a:accent5>
        <a:srgbClr val="EAC04B"/>
      </a:accent5>
      <a:accent6>
        <a:srgbClr val="FF8179"/>
      </a:accent6>
      <a:hlink>
        <a:srgbClr val="3344DD"/>
      </a:hlink>
      <a:folHlink>
        <a:srgbClr val="66009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lIns="108000" tIns="108000" rIns="108000" bIns="0" rtlCol="0" anchor="t" anchorCtr="0"/>
      <a:lstStyle>
        <a:defPPr indent="0" algn="l">
          <a:buNone/>
          <a:defRPr sz="1400" spc="-30" dirty="0">
            <a:solidFill>
              <a:schemeClr val="tx1"/>
            </a:solidFill>
            <a:ea typeface="+mn-lt"/>
            <a:cs typeface="+mn-lt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tIns="72000" rIns="0" rtlCol="0" anchor="t" anchorCtr="0">
        <a:spAutoFit/>
      </a:bodyPr>
      <a:lstStyle>
        <a:defPPr algn="l">
          <a:spcAft>
            <a:spcPts val="600"/>
          </a:spcAft>
          <a:buClr>
            <a:schemeClr val="tx2"/>
          </a:buClr>
          <a:defRPr sz="1600" dirty="0" smtClean="0"/>
        </a:defPPr>
      </a:lstStyle>
    </a:txDef>
  </a:objectDefaults>
  <a:extraClrSchemeLst/>
  <a:custClrLst>
    <a:custClr name="White">
      <a:srgbClr val="FFFFFF"/>
    </a:custClr>
    <a:custClr name="White">
      <a:srgbClr val="FFFFFF"/>
    </a:custClr>
    <a:custClr name="L1 Background">
      <a:srgbClr val="F0DCF2"/>
    </a:custClr>
    <a:custClr name="L1 Background">
      <a:srgbClr val="DACEF5"/>
    </a:custClr>
    <a:custClr name="L1 Background">
      <a:srgbClr val="D6E0FF"/>
    </a:custClr>
    <a:custClr name="L1 Background">
      <a:srgbClr val="CFEEFC"/>
    </a:custClr>
    <a:custClr name="L1 Background">
      <a:srgbClr val="D0F2F2"/>
    </a:custClr>
    <a:custClr name="L1 Background">
      <a:srgbClr val="D7F7D8"/>
    </a:custClr>
    <a:custClr name="L1 Background">
      <a:srgbClr val="FFF2BD"/>
    </a:custClr>
    <a:custClr name="L1 Background">
      <a:srgbClr val="FFD6D4"/>
    </a:custClr>
    <a:custClr name="White">
      <a:srgbClr val="FFFFFF"/>
    </a:custClr>
    <a:custClr name="White">
      <a:srgbClr val="FFFFFF"/>
    </a:custClr>
    <a:custClr name="L2 Background">
      <a:srgbClr val="DA9EDE"/>
    </a:custClr>
    <a:custClr name="L2 Background">
      <a:srgbClr val="B298EB"/>
    </a:custClr>
    <a:custClr name="L2 Background">
      <a:srgbClr val="A8BAFF"/>
    </a:custClr>
    <a:custClr name="L2 Background">
      <a:srgbClr val="8BD5F7"/>
    </a:custClr>
    <a:custClr name="L2 Background">
      <a:srgbClr val="A4E9EB"/>
    </a:custClr>
    <a:custClr name="L2 Background">
      <a:srgbClr val="B3F2B6"/>
    </a:custClr>
    <a:custClr name="L2 Background">
      <a:srgbClr val="FCE06D"/>
    </a:custClr>
    <a:custClr name="L2 Background">
      <a:srgbClr val="FFB3B0"/>
    </a:custClr>
    <a:custClr name="White">
      <a:srgbClr val="FFFFFF"/>
    </a:custClr>
    <a:custClr name="White">
      <a:srgbClr val="FFFFFF"/>
    </a:custClr>
    <a:custClr name="L3 Accent">
      <a:srgbClr val="C77ACC"/>
    </a:custClr>
    <a:custClr name="L3 Accent">
      <a:srgbClr val="9776DE"/>
    </a:custClr>
    <a:custClr name="L3 Accent">
      <a:srgbClr val="8395F2"/>
    </a:custClr>
    <a:custClr name="L3 Accent">
      <a:srgbClr val="46B7EB"/>
    </a:custClr>
    <a:custClr name="L3 Accent">
      <a:srgbClr val="63D2D4"/>
    </a:custClr>
    <a:custClr name="L3 Accent">
      <a:srgbClr val="87E08E"/>
    </a:custClr>
    <a:custClr name="L3 Accent">
      <a:srgbClr val="EBBF49"/>
    </a:custClr>
    <a:custClr name="L3 Accent">
      <a:srgbClr val="FF817A"/>
    </a:custClr>
    <a:custClr name="White">
      <a:srgbClr val="FFFFFF"/>
    </a:custClr>
    <a:custClr name="White">
      <a:srgbClr val="FFFFFF"/>
    </a:custClr>
    <a:custClr name="L4 Large text icons">
      <a:srgbClr val="A85AAD"/>
    </a:custClr>
    <a:custClr name="L4 Large text icons">
      <a:srgbClr val="7253B5"/>
    </a:custClr>
    <a:custClr name="L4 Large text icons">
      <a:srgbClr val="6970D6"/>
    </a:custClr>
    <a:custClr name="L4 Large text icons">
      <a:srgbClr val="0C91CF"/>
    </a:custClr>
    <a:custClr name="L4 Large text icons">
      <a:srgbClr val="0AA5AD"/>
    </a:custClr>
    <a:custClr name="L4 Large text icons">
      <a:srgbClr val="51A661"/>
    </a:custClr>
    <a:custClr name="L4 Large text icons">
      <a:srgbClr val="B58E2A"/>
    </a:custClr>
    <a:custClr name="L4 Large text icons">
      <a:srgbClr val="E34C46"/>
    </a:custClr>
    <a:custClr name="White">
      <a:srgbClr val="FFFFFF"/>
    </a:custClr>
    <a:custClr name="White">
      <a:srgbClr val="FFFFFF"/>
    </a:custClr>
    <a:custClr name="L5 Text icons">
      <a:srgbClr val="834287"/>
    </a:custClr>
    <a:custClr name="L5 Text icons">
      <a:srgbClr val="553B8C"/>
    </a:custClr>
    <a:custClr name="L5 Text icons">
      <a:srgbClr val="4E52A6"/>
    </a:custClr>
    <a:custClr name="L5 Text icons">
      <a:srgbClr val="0571AB"/>
    </a:custClr>
    <a:custClr name="L5 Text icons">
      <a:srgbClr val="07818A"/>
    </a:custClr>
    <a:custClr name="L5 Text icons">
      <a:srgbClr val="1F7837"/>
    </a:custClr>
    <a:custClr name="L5 Text, icons">
      <a:srgbClr val="947423"/>
    </a:custClr>
    <a:custClr name="L5 Text icons">
      <a:srgbClr val="BD342F"/>
    </a:custClr>
  </a:custClrLst>
  <a:extLst>
    <a:ext uri="{05A4C25C-085E-4340-85A3-A5531E510DB2}">
      <thm15:themeFamily xmlns:thm15="http://schemas.microsoft.com/office/thememl/2012/main" name="Theme1" id="{E27988F5-E04F-41F2-A284-303F8899C40F}" vid="{518CC83F-CB63-4ACC-A106-4E58CEE596F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9f5ee3-6126-495d-84fb-deab44380441">
      <Terms xmlns="http://schemas.microsoft.com/office/infopath/2007/PartnerControls"/>
    </lcf76f155ced4ddcb4097134ff3c332f>
    <TaxCatchAll xmlns="109fe164-c690-497e-a27a-2f9db3c5ef7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F78C904FD5D479F9D99C5899B7D55" ma:contentTypeVersion="16" ma:contentTypeDescription="Create a new document." ma:contentTypeScope="" ma:versionID="a552c00268519dfa6fff73bee2c6c048">
  <xsd:schema xmlns:xsd="http://www.w3.org/2001/XMLSchema" xmlns:xs="http://www.w3.org/2001/XMLSchema" xmlns:p="http://schemas.microsoft.com/office/2006/metadata/properties" xmlns:ns2="e79f5ee3-6126-495d-84fb-deab44380441" xmlns:ns3="109fe164-c690-497e-a27a-2f9db3c5ef70" targetNamespace="http://schemas.microsoft.com/office/2006/metadata/properties" ma:root="true" ma:fieldsID="9e0733e46c96dc3fa262d3a7cec8c06f" ns2:_="" ns3:_="">
    <xsd:import namespace="e79f5ee3-6126-495d-84fb-deab44380441"/>
    <xsd:import namespace="109fe164-c690-497e-a27a-2f9db3c5ef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f5ee3-6126-495d-84fb-deab44380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fe164-c690-497e-a27a-2f9db3c5ef7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dc24cac-d302-4c96-a287-747fdbd9fdeb}" ma:internalName="TaxCatchAll" ma:showField="CatchAllData" ma:web="109fe164-c690-497e-a27a-2f9db3c5ef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1CAF70-02D1-4551-A536-63581F6A8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F87431-2774-4E17-BE38-8A579357848D}">
  <ds:schemaRefs>
    <ds:schemaRef ds:uri="http://schemas.microsoft.com/office/2006/metadata/properties"/>
    <ds:schemaRef ds:uri="http://purl.org/dc/dcmitype/"/>
    <ds:schemaRef ds:uri="109fe164-c690-497e-a27a-2f9db3c5ef70"/>
    <ds:schemaRef ds:uri="http://schemas.microsoft.com/office/2006/documentManagement/types"/>
    <ds:schemaRef ds:uri="http://www.w3.org/XML/1998/namespace"/>
    <ds:schemaRef ds:uri="e79f5ee3-6126-495d-84fb-deab44380441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80254C82-DAAB-4F4A-AD52-5C5FD789B0B9}">
  <ds:schemaRefs>
    <ds:schemaRef ds:uri="109fe164-c690-497e-a27a-2f9db3c5ef70"/>
    <ds:schemaRef ds:uri="e79f5ee3-6126-495d-84fb-deab4438044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1426</Words>
  <Application>Microsoft Office PowerPoint</Application>
  <PresentationFormat>Widescreen</PresentationFormat>
  <Paragraphs>217</Paragraphs>
  <Slides>26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MS Mincho</vt:lpstr>
      <vt:lpstr>Arial</vt:lpstr>
      <vt:lpstr>Barlow Condensed</vt:lpstr>
      <vt:lpstr>Calibri</vt:lpstr>
      <vt:lpstr>EC Square Sans Pro</vt:lpstr>
      <vt:lpstr>Georgia</vt:lpstr>
      <vt:lpstr>Segoe UI</vt:lpstr>
      <vt:lpstr>Times</vt:lpstr>
      <vt:lpstr>Verdana</vt:lpstr>
      <vt:lpstr>Office Theme</vt:lpstr>
      <vt:lpstr>2_Slide_Master</vt:lpstr>
      <vt:lpstr>Theme1</vt:lpstr>
      <vt:lpstr>think-cell Slide</vt:lpstr>
      <vt:lpstr>Eurochambres: Digital Working Group Meeting</vt:lpstr>
      <vt:lpstr>Today’s Agenda</vt:lpstr>
      <vt:lpstr>PowerPoint Presentation</vt:lpstr>
      <vt:lpstr>Digital Product Passport</vt:lpstr>
      <vt:lpstr>DPP workstrands</vt:lpstr>
      <vt:lpstr>PowerPoint Presentation</vt:lpstr>
      <vt:lpstr>Legal framework</vt:lpstr>
      <vt:lpstr>DPP secondary legislation</vt:lpstr>
      <vt:lpstr>Priority products set out in the ESPR Work Programme **</vt:lpstr>
      <vt:lpstr>DPP across sectoral legislation</vt:lpstr>
      <vt:lpstr>PowerPoint Presentation</vt:lpstr>
      <vt:lpstr>DPP Standardisation</vt:lpstr>
      <vt:lpstr>PowerPoint Presentation</vt:lpstr>
      <vt:lpstr>How does it work?</vt:lpstr>
      <vt:lpstr>PowerPoint Presentation</vt:lpstr>
      <vt:lpstr>PowerPoint Presentation</vt:lpstr>
      <vt:lpstr>Benefits for consumers, businesses &amp; public authorities</vt:lpstr>
      <vt:lpstr>Supporting businesses along the implementation</vt:lpstr>
      <vt:lpstr>PowerPoint Presentation</vt:lpstr>
      <vt:lpstr>European Product Act (EPA)</vt:lpstr>
      <vt:lpstr>DPP as part of EPA</vt:lpstr>
      <vt:lpstr>PowerPoint Presentation</vt:lpstr>
      <vt:lpstr>Timeline</vt:lpstr>
      <vt:lpstr>Concrete next steps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BALCELLS CARTAGENA Ana (GROW)</cp:lastModifiedBy>
  <cp:revision>2</cp:revision>
  <cp:lastPrinted>2025-05-22T06:45:49Z</cp:lastPrinted>
  <dcterms:created xsi:type="dcterms:W3CDTF">2019-08-09T12:06:42Z</dcterms:created>
  <dcterms:modified xsi:type="dcterms:W3CDTF">2026-04-22T07:52:30Z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0x01010017FF78C904FD5D479F9D99C5899B7D55</vt:lpwstr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2022-12-13T13:54:05Z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da7c3d08-1639-4adc-8087-9d99f691d17e</vt:lpwstr>
  </property>
  <property fmtid="{D5CDD505-2E9C-101B-9397-08002B2CF9AE}" pid="10" name="MSIP_Label_6bd9ddd1-4d20-43f6-abfa-fc3c07406f94_ContentBits">
    <vt:lpwstr>0</vt:lpwstr>
  </property>
</Properties>
</file>